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28" r:id="rId1"/>
  </p:sldMasterIdLst>
  <p:notesMasterIdLst>
    <p:notesMasterId r:id="rId25"/>
  </p:notesMasterIdLst>
  <p:sldIdLst>
    <p:sldId id="256" r:id="rId2"/>
    <p:sldId id="260" r:id="rId3"/>
    <p:sldId id="257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77" r:id="rId12"/>
    <p:sldId id="267" r:id="rId13"/>
    <p:sldId id="280" r:id="rId14"/>
    <p:sldId id="282" r:id="rId15"/>
    <p:sldId id="283" r:id="rId16"/>
    <p:sldId id="268" r:id="rId17"/>
    <p:sldId id="273" r:id="rId18"/>
    <p:sldId id="269" r:id="rId19"/>
    <p:sldId id="275" r:id="rId20"/>
    <p:sldId id="270" r:id="rId21"/>
    <p:sldId id="271" r:id="rId22"/>
    <p:sldId id="281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A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A45FB5-4FC5-4849-BBF3-E5175BA4FC0F}" v="1" dt="2019-10-24T12:20:38.255"/>
    <p1510:client id="{3E77E49C-CAF6-CFF3-2DC3-EED702246EE7}" v="111" dt="2019-10-24T20:34:44.364"/>
    <p1510:client id="{412281FC-90E9-FD18-0965-D684EE5BD88A}" v="207" dt="2019-11-19T16:32:29.279"/>
    <p1510:client id="{41EB4111-5925-4750-92FE-3EB5A8285595}" v="87" dt="2019-10-23T16:17:32.249"/>
    <p1510:client id="{4CD97A8A-041C-830F-9400-2CF1B5FFA885}" v="7" dt="2019-10-24T21:13:07.528"/>
    <p1510:client id="{530A939A-B274-A2D4-A76A-BEA73ED181A2}" v="333" dt="2019-11-18T08:09:42.154"/>
    <p1510:client id="{6519F8AE-B1E2-FDC8-2FC1-E96FFE9BB6E4}" v="65" dt="2019-10-24T21:03:54.203"/>
    <p1510:client id="{979B1C4C-D957-290A-C609-BA10E4029768}" v="258" dt="2019-10-24T20:12:00.362"/>
    <p1510:client id="{A2AC6C8E-5164-4B66-EB51-1038B00662C5}" v="2230" dt="2019-10-23T17:36:05.687"/>
    <p1510:client id="{A89338D2-BB13-86E8-7F46-BBBD2883AFD1}" v="815" dt="2019-11-18T08:59:16.936"/>
    <p1510:client id="{A99B2317-4291-E50E-20CD-461EC6F6F777}" v="13" dt="2019-11-21T13:06:50.860"/>
    <p1510:client id="{BFDDE2E2-5EA3-324D-7CF6-7BAF5BC8153C}" v="4" dt="2019-10-24T20:51:49.136"/>
    <p1510:client id="{E9558CD7-F8FE-5456-F096-DE46D4D88D24}" v="1282" dt="2019-10-24T14:42:03.684"/>
    <p1510:client id="{F06D74EA-2B76-1FCD-7843-403E6D2B7105}" v="14" dt="2019-10-24T20:58:20.3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7" autoAdjust="0"/>
    <p:restoredTop sz="94660"/>
  </p:normalViewPr>
  <p:slideViewPr>
    <p:cSldViewPr snapToGrid="0">
      <p:cViewPr varScale="1">
        <p:scale>
          <a:sx n="81" d="100"/>
          <a:sy n="81" d="100"/>
        </p:scale>
        <p:origin x="94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D41678-C6BA-4B5E-A6ED-4D9215C208CE}" type="doc">
      <dgm:prSet loTypeId="urn:microsoft.com/office/officeart/2005/8/layout/gear1" loCatId="relationship" qsTypeId="urn:microsoft.com/office/officeart/2005/8/quickstyle/3d9" qsCatId="3D" csTypeId="urn:microsoft.com/office/officeart/2005/8/colors/accent1_2" csCatId="accent1" phldr="1"/>
      <dgm:spPr/>
    </dgm:pt>
    <dgm:pt modelId="{2130A922-EE48-4BFA-BA21-BB599BB9D89A}">
      <dgm:prSet phldrT="[Text]"/>
      <dgm:spPr/>
      <dgm:t>
        <a:bodyPr/>
        <a:lstStyle/>
        <a:p>
          <a:r>
            <a:rPr lang="tr-TR" dirty="0"/>
            <a:t>Code</a:t>
          </a:r>
        </a:p>
      </dgm:t>
    </dgm:pt>
    <dgm:pt modelId="{531122B4-055E-4A7D-82C2-79D32E53A3BB}" type="parTrans" cxnId="{9E293439-D083-40C3-9C27-36627407E043}">
      <dgm:prSet/>
      <dgm:spPr/>
      <dgm:t>
        <a:bodyPr/>
        <a:lstStyle/>
        <a:p>
          <a:endParaRPr lang="tr-TR"/>
        </a:p>
      </dgm:t>
    </dgm:pt>
    <dgm:pt modelId="{94B6377B-66B9-4B84-88C3-8B69CB09B2A8}" type="sibTrans" cxnId="{9E293439-D083-40C3-9C27-36627407E0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tr-TR"/>
        </a:p>
      </dgm:t>
    </dgm:pt>
    <dgm:pt modelId="{3D819A1A-4645-46E2-85AA-049E4272776F}">
      <dgm:prSet phldrT="[Text]"/>
      <dgm:spPr/>
      <dgm:t>
        <a:bodyPr/>
        <a:lstStyle/>
        <a:p>
          <a:r>
            <a:rPr lang="tr-TR" dirty="0"/>
            <a:t> Sleep</a:t>
          </a:r>
        </a:p>
      </dgm:t>
    </dgm:pt>
    <dgm:pt modelId="{93DBB0ED-A30A-4E39-A3E5-23257FBE16EB}" type="parTrans" cxnId="{74503182-80AE-4A3B-BD1F-17C899C239FE}">
      <dgm:prSet/>
      <dgm:spPr/>
      <dgm:t>
        <a:bodyPr/>
        <a:lstStyle/>
        <a:p>
          <a:endParaRPr lang="tr-TR"/>
        </a:p>
      </dgm:t>
    </dgm:pt>
    <dgm:pt modelId="{90E074C9-5D2F-4707-A330-63B43BAE70F4}" type="sibTrans" cxnId="{74503182-80AE-4A3B-BD1F-17C899C239FE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tr-TR"/>
        </a:p>
      </dgm:t>
    </dgm:pt>
    <dgm:pt modelId="{5212DD4B-6386-4B85-A33D-333B93F6D47D}">
      <dgm:prSet phldrT="[Text]"/>
      <dgm:spPr/>
      <dgm:t>
        <a:bodyPr/>
        <a:lstStyle/>
        <a:p>
          <a:r>
            <a:rPr lang="tr-TR" dirty="0"/>
            <a:t> Eat</a:t>
          </a:r>
        </a:p>
      </dgm:t>
    </dgm:pt>
    <dgm:pt modelId="{95A81F04-4D41-4B36-B58D-258DFB6FD52F}" type="parTrans" cxnId="{AD09E4D4-4E6D-4BCD-9328-FE867EC692A6}">
      <dgm:prSet/>
      <dgm:spPr/>
      <dgm:t>
        <a:bodyPr/>
        <a:lstStyle/>
        <a:p>
          <a:endParaRPr lang="tr-TR"/>
        </a:p>
      </dgm:t>
    </dgm:pt>
    <dgm:pt modelId="{719155B8-4207-4B57-AF69-5704948652C4}" type="sibTrans" cxnId="{AD09E4D4-4E6D-4BCD-9328-FE867EC692A6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tr-TR"/>
        </a:p>
      </dgm:t>
    </dgm:pt>
    <dgm:pt modelId="{BF245566-8175-4E87-800B-38C376642820}">
      <dgm:prSet phldrT="[Text]"/>
      <dgm:spPr/>
    </dgm:pt>
    <dgm:pt modelId="{08349C8C-7FC0-46C7-9043-FF38E11BED48}" type="parTrans" cxnId="{9F1ECCF0-F1C7-4553-B93F-DB9DA5FD18C7}">
      <dgm:prSet/>
      <dgm:spPr/>
      <dgm:t>
        <a:bodyPr/>
        <a:lstStyle/>
        <a:p>
          <a:endParaRPr lang="tr-TR"/>
        </a:p>
      </dgm:t>
    </dgm:pt>
    <dgm:pt modelId="{56C0885A-18E3-4848-8745-8625149DE832}" type="sibTrans" cxnId="{9F1ECCF0-F1C7-4553-B93F-DB9DA5FD18C7}">
      <dgm:prSet/>
      <dgm:spPr/>
      <dgm:t>
        <a:bodyPr/>
        <a:lstStyle/>
        <a:p>
          <a:endParaRPr lang="tr-TR"/>
        </a:p>
      </dgm:t>
    </dgm:pt>
    <dgm:pt modelId="{875DC606-E1AA-440A-B1E9-92D36ADB9968}" type="pres">
      <dgm:prSet presAssocID="{53D41678-C6BA-4B5E-A6ED-4D9215C208CE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8C4AABF-4012-4373-AA54-9A74E4D57B11}" type="pres">
      <dgm:prSet presAssocID="{2130A922-EE48-4BFA-BA21-BB599BB9D89A}" presName="gear1" presStyleLbl="node1" presStyleIdx="0" presStyleCnt="3">
        <dgm:presLayoutVars>
          <dgm:chMax val="1"/>
          <dgm:bulletEnabled val="1"/>
        </dgm:presLayoutVars>
      </dgm:prSet>
      <dgm:spPr/>
    </dgm:pt>
    <dgm:pt modelId="{1531A9F3-E199-46C5-94A8-FF4FC8AA2D52}" type="pres">
      <dgm:prSet presAssocID="{2130A922-EE48-4BFA-BA21-BB599BB9D89A}" presName="gear1srcNode" presStyleLbl="node1" presStyleIdx="0" presStyleCnt="3"/>
      <dgm:spPr/>
    </dgm:pt>
    <dgm:pt modelId="{09BD73AD-A8E8-41A2-99DA-0D703DDED4E1}" type="pres">
      <dgm:prSet presAssocID="{2130A922-EE48-4BFA-BA21-BB599BB9D89A}" presName="gear1dstNode" presStyleLbl="node1" presStyleIdx="0" presStyleCnt="3"/>
      <dgm:spPr/>
    </dgm:pt>
    <dgm:pt modelId="{8F2DCF17-D697-4827-83E4-B502A0AC43B5}" type="pres">
      <dgm:prSet presAssocID="{3D819A1A-4645-46E2-85AA-049E4272776F}" presName="gear2" presStyleLbl="node1" presStyleIdx="1" presStyleCnt="3">
        <dgm:presLayoutVars>
          <dgm:chMax val="1"/>
          <dgm:bulletEnabled val="1"/>
        </dgm:presLayoutVars>
      </dgm:prSet>
      <dgm:spPr/>
    </dgm:pt>
    <dgm:pt modelId="{2CCBB10C-6C9D-472D-A19C-30F80AE3D984}" type="pres">
      <dgm:prSet presAssocID="{3D819A1A-4645-46E2-85AA-049E4272776F}" presName="gear2srcNode" presStyleLbl="node1" presStyleIdx="1" presStyleCnt="3"/>
      <dgm:spPr/>
    </dgm:pt>
    <dgm:pt modelId="{561E37EA-95F7-4FE7-A12C-A9574AE19259}" type="pres">
      <dgm:prSet presAssocID="{3D819A1A-4645-46E2-85AA-049E4272776F}" presName="gear2dstNode" presStyleLbl="node1" presStyleIdx="1" presStyleCnt="3"/>
      <dgm:spPr/>
    </dgm:pt>
    <dgm:pt modelId="{5D5B867C-FA95-4AAE-BF5C-BC315DF05B17}" type="pres">
      <dgm:prSet presAssocID="{5212DD4B-6386-4B85-A33D-333B93F6D47D}" presName="gear3" presStyleLbl="node1" presStyleIdx="2" presStyleCnt="3"/>
      <dgm:spPr/>
    </dgm:pt>
    <dgm:pt modelId="{2DB9D53E-E004-4AFF-A8DD-522EB783AB14}" type="pres">
      <dgm:prSet presAssocID="{5212DD4B-6386-4B85-A33D-333B93F6D47D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7DC2EF6A-83F0-4C77-8913-693A70A6F675}" type="pres">
      <dgm:prSet presAssocID="{5212DD4B-6386-4B85-A33D-333B93F6D47D}" presName="gear3srcNode" presStyleLbl="node1" presStyleIdx="2" presStyleCnt="3"/>
      <dgm:spPr/>
    </dgm:pt>
    <dgm:pt modelId="{F3A42D17-94BE-4775-9268-6DF2B6E84017}" type="pres">
      <dgm:prSet presAssocID="{5212DD4B-6386-4B85-A33D-333B93F6D47D}" presName="gear3dstNode" presStyleLbl="node1" presStyleIdx="2" presStyleCnt="3"/>
      <dgm:spPr/>
    </dgm:pt>
    <dgm:pt modelId="{7C510D54-87E2-471D-AC21-6CC8C7D29F44}" type="pres">
      <dgm:prSet presAssocID="{94B6377B-66B9-4B84-88C3-8B69CB09B2A8}" presName="connector1" presStyleLbl="sibTrans2D1" presStyleIdx="0" presStyleCnt="3"/>
      <dgm:spPr/>
    </dgm:pt>
    <dgm:pt modelId="{AF0C2E10-B740-455C-83A6-0D93293ED439}" type="pres">
      <dgm:prSet presAssocID="{90E074C9-5D2F-4707-A330-63B43BAE70F4}" presName="connector2" presStyleLbl="sibTrans2D1" presStyleIdx="1" presStyleCnt="3"/>
      <dgm:spPr/>
    </dgm:pt>
    <dgm:pt modelId="{47919495-26FD-4E8F-996A-6AE424548B0D}" type="pres">
      <dgm:prSet presAssocID="{719155B8-4207-4B57-AF69-5704948652C4}" presName="connector3" presStyleLbl="sibTrans2D1" presStyleIdx="2" presStyleCnt="3" custLinFactNeighborY="-1335"/>
      <dgm:spPr/>
    </dgm:pt>
  </dgm:ptLst>
  <dgm:cxnLst>
    <dgm:cxn modelId="{70B5CA19-C61D-441D-8D1D-3992C5039202}" type="presOf" srcId="{5212DD4B-6386-4B85-A33D-333B93F6D47D}" destId="{F3A42D17-94BE-4775-9268-6DF2B6E84017}" srcOrd="3" destOrd="0" presId="urn:microsoft.com/office/officeart/2005/8/layout/gear1"/>
    <dgm:cxn modelId="{6FB14220-8E27-49FB-9A3A-AB2B3E9C4C91}" type="presOf" srcId="{5212DD4B-6386-4B85-A33D-333B93F6D47D}" destId="{7DC2EF6A-83F0-4C77-8913-693A70A6F675}" srcOrd="2" destOrd="0" presId="urn:microsoft.com/office/officeart/2005/8/layout/gear1"/>
    <dgm:cxn modelId="{9E293439-D083-40C3-9C27-36627407E043}" srcId="{53D41678-C6BA-4B5E-A6ED-4D9215C208CE}" destId="{2130A922-EE48-4BFA-BA21-BB599BB9D89A}" srcOrd="0" destOrd="0" parTransId="{531122B4-055E-4A7D-82C2-79D32E53A3BB}" sibTransId="{94B6377B-66B9-4B84-88C3-8B69CB09B2A8}"/>
    <dgm:cxn modelId="{9462653E-C44C-4DA7-849D-174666CEB378}" type="presOf" srcId="{5212DD4B-6386-4B85-A33D-333B93F6D47D}" destId="{2DB9D53E-E004-4AFF-A8DD-522EB783AB14}" srcOrd="1" destOrd="0" presId="urn:microsoft.com/office/officeart/2005/8/layout/gear1"/>
    <dgm:cxn modelId="{E6E5DE4B-D17A-4C80-92CD-4C36CFDFDF32}" type="presOf" srcId="{5212DD4B-6386-4B85-A33D-333B93F6D47D}" destId="{5D5B867C-FA95-4AAE-BF5C-BC315DF05B17}" srcOrd="0" destOrd="0" presId="urn:microsoft.com/office/officeart/2005/8/layout/gear1"/>
    <dgm:cxn modelId="{167C2D51-7843-40D8-B3C7-02CC412627B6}" type="presOf" srcId="{94B6377B-66B9-4B84-88C3-8B69CB09B2A8}" destId="{7C510D54-87E2-471D-AC21-6CC8C7D29F44}" srcOrd="0" destOrd="0" presId="urn:microsoft.com/office/officeart/2005/8/layout/gear1"/>
    <dgm:cxn modelId="{900BEC53-C534-49B7-86B5-A2F0A6C845A3}" type="presOf" srcId="{3D819A1A-4645-46E2-85AA-049E4272776F}" destId="{8F2DCF17-D697-4827-83E4-B502A0AC43B5}" srcOrd="0" destOrd="0" presId="urn:microsoft.com/office/officeart/2005/8/layout/gear1"/>
    <dgm:cxn modelId="{74503182-80AE-4A3B-BD1F-17C899C239FE}" srcId="{53D41678-C6BA-4B5E-A6ED-4D9215C208CE}" destId="{3D819A1A-4645-46E2-85AA-049E4272776F}" srcOrd="1" destOrd="0" parTransId="{93DBB0ED-A30A-4E39-A3E5-23257FBE16EB}" sibTransId="{90E074C9-5D2F-4707-A330-63B43BAE70F4}"/>
    <dgm:cxn modelId="{44E94788-555D-4432-91E7-D85E33A0ACF8}" type="presOf" srcId="{3D819A1A-4645-46E2-85AA-049E4272776F}" destId="{561E37EA-95F7-4FE7-A12C-A9574AE19259}" srcOrd="2" destOrd="0" presId="urn:microsoft.com/office/officeart/2005/8/layout/gear1"/>
    <dgm:cxn modelId="{DD08FA9D-EE77-43B4-8DF6-A1D44104789A}" type="presOf" srcId="{2130A922-EE48-4BFA-BA21-BB599BB9D89A}" destId="{09BD73AD-A8E8-41A2-99DA-0D703DDED4E1}" srcOrd="2" destOrd="0" presId="urn:microsoft.com/office/officeart/2005/8/layout/gear1"/>
    <dgm:cxn modelId="{553E6FBB-8EB1-42FD-8C6A-FB117CBF0731}" type="presOf" srcId="{90E074C9-5D2F-4707-A330-63B43BAE70F4}" destId="{AF0C2E10-B740-455C-83A6-0D93293ED439}" srcOrd="0" destOrd="0" presId="urn:microsoft.com/office/officeart/2005/8/layout/gear1"/>
    <dgm:cxn modelId="{36A61FC3-D03E-4D75-9A07-4311C075FE48}" type="presOf" srcId="{3D819A1A-4645-46E2-85AA-049E4272776F}" destId="{2CCBB10C-6C9D-472D-A19C-30F80AE3D984}" srcOrd="1" destOrd="0" presId="urn:microsoft.com/office/officeart/2005/8/layout/gear1"/>
    <dgm:cxn modelId="{5F43FFD3-023A-4FDA-A20C-7EE17444A0FE}" type="presOf" srcId="{719155B8-4207-4B57-AF69-5704948652C4}" destId="{47919495-26FD-4E8F-996A-6AE424548B0D}" srcOrd="0" destOrd="0" presId="urn:microsoft.com/office/officeart/2005/8/layout/gear1"/>
    <dgm:cxn modelId="{AD09E4D4-4E6D-4BCD-9328-FE867EC692A6}" srcId="{53D41678-C6BA-4B5E-A6ED-4D9215C208CE}" destId="{5212DD4B-6386-4B85-A33D-333B93F6D47D}" srcOrd="2" destOrd="0" parTransId="{95A81F04-4D41-4B36-B58D-258DFB6FD52F}" sibTransId="{719155B8-4207-4B57-AF69-5704948652C4}"/>
    <dgm:cxn modelId="{1CD964D5-599E-4B5D-9B80-3C2AA7B0C8E6}" type="presOf" srcId="{2130A922-EE48-4BFA-BA21-BB599BB9D89A}" destId="{78C4AABF-4012-4373-AA54-9A74E4D57B11}" srcOrd="0" destOrd="0" presId="urn:microsoft.com/office/officeart/2005/8/layout/gear1"/>
    <dgm:cxn modelId="{4729FDDE-B87D-4B53-8DA8-04C73B054E67}" type="presOf" srcId="{53D41678-C6BA-4B5E-A6ED-4D9215C208CE}" destId="{875DC606-E1AA-440A-B1E9-92D36ADB9968}" srcOrd="0" destOrd="0" presId="urn:microsoft.com/office/officeart/2005/8/layout/gear1"/>
    <dgm:cxn modelId="{BEFA55E0-7BCA-4169-A4B8-9D4F693784A2}" type="presOf" srcId="{2130A922-EE48-4BFA-BA21-BB599BB9D89A}" destId="{1531A9F3-E199-46C5-94A8-FF4FC8AA2D52}" srcOrd="1" destOrd="0" presId="urn:microsoft.com/office/officeart/2005/8/layout/gear1"/>
    <dgm:cxn modelId="{9F1ECCF0-F1C7-4553-B93F-DB9DA5FD18C7}" srcId="{53D41678-C6BA-4B5E-A6ED-4D9215C208CE}" destId="{BF245566-8175-4E87-800B-38C376642820}" srcOrd="3" destOrd="0" parTransId="{08349C8C-7FC0-46C7-9043-FF38E11BED48}" sibTransId="{56C0885A-18E3-4848-8745-8625149DE832}"/>
    <dgm:cxn modelId="{8E12C6A6-2B19-493F-BE0E-ACC1E9C30365}" type="presParOf" srcId="{875DC606-E1AA-440A-B1E9-92D36ADB9968}" destId="{78C4AABF-4012-4373-AA54-9A74E4D57B11}" srcOrd="0" destOrd="0" presId="urn:microsoft.com/office/officeart/2005/8/layout/gear1"/>
    <dgm:cxn modelId="{0DBD513A-E4C4-48EE-8F02-9DE63EE8AB41}" type="presParOf" srcId="{875DC606-E1AA-440A-B1E9-92D36ADB9968}" destId="{1531A9F3-E199-46C5-94A8-FF4FC8AA2D52}" srcOrd="1" destOrd="0" presId="urn:microsoft.com/office/officeart/2005/8/layout/gear1"/>
    <dgm:cxn modelId="{A4115388-3C4E-4335-A3B2-93E1EB393054}" type="presParOf" srcId="{875DC606-E1AA-440A-B1E9-92D36ADB9968}" destId="{09BD73AD-A8E8-41A2-99DA-0D703DDED4E1}" srcOrd="2" destOrd="0" presId="urn:microsoft.com/office/officeart/2005/8/layout/gear1"/>
    <dgm:cxn modelId="{9988E5A3-D019-4E1D-BE55-F0BCE36DBA14}" type="presParOf" srcId="{875DC606-E1AA-440A-B1E9-92D36ADB9968}" destId="{8F2DCF17-D697-4827-83E4-B502A0AC43B5}" srcOrd="3" destOrd="0" presId="urn:microsoft.com/office/officeart/2005/8/layout/gear1"/>
    <dgm:cxn modelId="{E99E09DA-AD05-4CAF-97F0-961746BD1EDA}" type="presParOf" srcId="{875DC606-E1AA-440A-B1E9-92D36ADB9968}" destId="{2CCBB10C-6C9D-472D-A19C-30F80AE3D984}" srcOrd="4" destOrd="0" presId="urn:microsoft.com/office/officeart/2005/8/layout/gear1"/>
    <dgm:cxn modelId="{315770B3-B699-470B-B8CD-E3A0BA17C2A7}" type="presParOf" srcId="{875DC606-E1AA-440A-B1E9-92D36ADB9968}" destId="{561E37EA-95F7-4FE7-A12C-A9574AE19259}" srcOrd="5" destOrd="0" presId="urn:microsoft.com/office/officeart/2005/8/layout/gear1"/>
    <dgm:cxn modelId="{472445B1-8688-4A06-B5C1-725BE2ED1262}" type="presParOf" srcId="{875DC606-E1AA-440A-B1E9-92D36ADB9968}" destId="{5D5B867C-FA95-4AAE-BF5C-BC315DF05B17}" srcOrd="6" destOrd="0" presId="urn:microsoft.com/office/officeart/2005/8/layout/gear1"/>
    <dgm:cxn modelId="{9D2F24F7-BE0C-401B-BA8F-80F1E4DB66D0}" type="presParOf" srcId="{875DC606-E1AA-440A-B1E9-92D36ADB9968}" destId="{2DB9D53E-E004-4AFF-A8DD-522EB783AB14}" srcOrd="7" destOrd="0" presId="urn:microsoft.com/office/officeart/2005/8/layout/gear1"/>
    <dgm:cxn modelId="{3AAA52DD-24EB-45C3-A8A0-BE41083C7BA0}" type="presParOf" srcId="{875DC606-E1AA-440A-B1E9-92D36ADB9968}" destId="{7DC2EF6A-83F0-4C77-8913-693A70A6F675}" srcOrd="8" destOrd="0" presId="urn:microsoft.com/office/officeart/2005/8/layout/gear1"/>
    <dgm:cxn modelId="{126DEB9A-0AA6-4E45-8982-44F08424F7E8}" type="presParOf" srcId="{875DC606-E1AA-440A-B1E9-92D36ADB9968}" destId="{F3A42D17-94BE-4775-9268-6DF2B6E84017}" srcOrd="9" destOrd="0" presId="urn:microsoft.com/office/officeart/2005/8/layout/gear1"/>
    <dgm:cxn modelId="{3A7B9D4E-2172-4EE5-ABEB-3F3CAC2B5FD3}" type="presParOf" srcId="{875DC606-E1AA-440A-B1E9-92D36ADB9968}" destId="{7C510D54-87E2-471D-AC21-6CC8C7D29F44}" srcOrd="10" destOrd="0" presId="urn:microsoft.com/office/officeart/2005/8/layout/gear1"/>
    <dgm:cxn modelId="{70EB65CA-F317-4D15-8F68-F52E405ADD84}" type="presParOf" srcId="{875DC606-E1AA-440A-B1E9-92D36ADB9968}" destId="{AF0C2E10-B740-455C-83A6-0D93293ED439}" srcOrd="11" destOrd="0" presId="urn:microsoft.com/office/officeart/2005/8/layout/gear1"/>
    <dgm:cxn modelId="{99C52021-2039-4655-A196-A3D49BED4A9D}" type="presParOf" srcId="{875DC606-E1AA-440A-B1E9-92D36ADB9968}" destId="{47919495-26FD-4E8F-996A-6AE424548B0D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C4AABF-4012-4373-AA54-9A74E4D57B11}">
      <dsp:nvSpPr>
        <dsp:cNvPr id="0" name=""/>
        <dsp:cNvSpPr/>
      </dsp:nvSpPr>
      <dsp:spPr>
        <a:xfrm>
          <a:off x="3018571" y="1971105"/>
          <a:ext cx="2409129" cy="2409129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  <a:sp3d extrusionH="28000" prstMaterial="matte"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 dirty="0"/>
            <a:t>Code</a:t>
          </a:r>
        </a:p>
      </dsp:txBody>
      <dsp:txXfrm>
        <a:off x="3502913" y="2535432"/>
        <a:ext cx="1440445" cy="1238342"/>
      </dsp:txXfrm>
    </dsp:sp>
    <dsp:sp modelId="{8F2DCF17-D697-4827-83E4-B502A0AC43B5}">
      <dsp:nvSpPr>
        <dsp:cNvPr id="0" name=""/>
        <dsp:cNvSpPr/>
      </dsp:nvSpPr>
      <dsp:spPr>
        <a:xfrm>
          <a:off x="1616896" y="1401675"/>
          <a:ext cx="1752094" cy="1752094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  <a:sp3d extrusionH="28000" prstMaterial="matte"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 dirty="0"/>
            <a:t> Sleep</a:t>
          </a:r>
        </a:p>
      </dsp:txBody>
      <dsp:txXfrm>
        <a:off x="2057991" y="1845436"/>
        <a:ext cx="869904" cy="864572"/>
      </dsp:txXfrm>
    </dsp:sp>
    <dsp:sp modelId="{5D5B867C-FA95-4AAE-BF5C-BC315DF05B17}">
      <dsp:nvSpPr>
        <dsp:cNvPr id="0" name=""/>
        <dsp:cNvSpPr/>
      </dsp:nvSpPr>
      <dsp:spPr>
        <a:xfrm rot="20700000">
          <a:off x="2598247" y="192909"/>
          <a:ext cx="1716694" cy="1716694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  <a:sp3d extrusionH="28000" prstMaterial="matte"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 dirty="0"/>
            <a:t> Eat</a:t>
          </a:r>
        </a:p>
      </dsp:txBody>
      <dsp:txXfrm rot="-20700000">
        <a:off x="2974769" y="569430"/>
        <a:ext cx="963651" cy="963651"/>
      </dsp:txXfrm>
    </dsp:sp>
    <dsp:sp modelId="{7C510D54-87E2-471D-AC21-6CC8C7D29F44}">
      <dsp:nvSpPr>
        <dsp:cNvPr id="0" name=""/>
        <dsp:cNvSpPr/>
      </dsp:nvSpPr>
      <dsp:spPr>
        <a:xfrm>
          <a:off x="2835368" y="1606410"/>
          <a:ext cx="3083685" cy="3083685"/>
        </a:xfrm>
        <a:prstGeom prst="circularArrow">
          <a:avLst>
            <a:gd name="adj1" fmla="val 4687"/>
            <a:gd name="adj2" fmla="val 299029"/>
            <a:gd name="adj3" fmla="val 2520473"/>
            <a:gd name="adj4" fmla="val 15852029"/>
            <a:gd name="adj5" fmla="val 5469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0C2E10-B740-455C-83A6-0D93293ED439}">
      <dsp:nvSpPr>
        <dsp:cNvPr id="0" name=""/>
        <dsp:cNvSpPr/>
      </dsp:nvSpPr>
      <dsp:spPr>
        <a:xfrm>
          <a:off x="1306604" y="1013205"/>
          <a:ext cx="2240490" cy="224049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19495-26FD-4E8F-996A-6AE424548B0D}">
      <dsp:nvSpPr>
        <dsp:cNvPr id="0" name=""/>
        <dsp:cNvSpPr/>
      </dsp:nvSpPr>
      <dsp:spPr>
        <a:xfrm>
          <a:off x="2201158" y="-216159"/>
          <a:ext cx="2415699" cy="241569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A18F3-ABEB-4C4A-A45C-53845BF5329B}" type="datetimeFigureOut">
              <a:rPr lang="tr-TR" smtClean="0"/>
              <a:t>27.12.2019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B93BF-0724-44E4-87B6-3FAFC652A1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259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B93BF-0724-44E4-87B6-3FAFC652A156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3346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75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12/27/2019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9199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7874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897498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7479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05435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89050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983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2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424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953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1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12/27/2019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65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12/27/2019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997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12/27/2019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41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68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6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8624D31-43A5-475A-80CF-332C9F6DCF35}" type="datetimeFigureOut">
              <a:rPr lang="en-US" smtClean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4283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  <p:sldLayoutId id="2147484140" r:id="rId12"/>
    <p:sldLayoutId id="2147484141" r:id="rId13"/>
    <p:sldLayoutId id="2147484142" r:id="rId14"/>
    <p:sldLayoutId id="2147484143" r:id="rId15"/>
    <p:sldLayoutId id="2147484144" r:id="rId16"/>
    <p:sldLayoutId id="214748414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us/dotnet/csharp/programming-guide/" TargetMode="External"/><Relationship Id="rId2" Type="http://schemas.openxmlformats.org/officeDocument/2006/relationships/hyperlink" Target="https://docs.microsoft.com/tr-tr/dotnet/csharp/programming-guide/arrays/single-dimensional-array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hyperlink" Target="https://www.canva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6647" y="0"/>
            <a:ext cx="6678706" cy="3135855"/>
          </a:xfrm>
        </p:spPr>
        <p:txBody>
          <a:bodyPr>
            <a:normAutofit/>
          </a:bodyPr>
          <a:lstStyle/>
          <a:p>
            <a:pPr algn="ctr"/>
            <a:r>
              <a:rPr lang="en-US" b="1" i="1" dirty="0"/>
              <a:t>PROJECT – III</a:t>
            </a:r>
            <a:br>
              <a:rPr lang="en-US" b="1" i="1" dirty="0"/>
            </a:br>
            <a:r>
              <a:rPr lang="tr-TR" b="1" i="1" dirty="0"/>
              <a:t>GRAPHER</a:t>
            </a:r>
            <a:endParaRPr lang="en-US" b="1" i="1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464" y="4850712"/>
            <a:ext cx="10058400" cy="1743635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>
                <a:solidFill>
                  <a:schemeClr val="tx1"/>
                </a:solidFill>
                <a:cs typeface="Calibri Light"/>
              </a:rPr>
              <a:t>BY</a:t>
            </a:r>
            <a:endParaRPr lang="tr-TR" b="1" dirty="0">
              <a:solidFill>
                <a:schemeClr val="tx1"/>
              </a:solidFill>
              <a:cs typeface="Calibri Light"/>
            </a:endParaRPr>
          </a:p>
          <a:p>
            <a:r>
              <a:rPr lang="en-US" b="1" dirty="0">
                <a:solidFill>
                  <a:schemeClr val="tx1"/>
                </a:solidFill>
                <a:ea typeface="+mj-lt"/>
                <a:cs typeface="+mj-lt"/>
              </a:rPr>
              <a:t>2018510016 </a:t>
            </a:r>
            <a:r>
              <a:rPr lang="tr-TR" b="1" dirty="0">
                <a:solidFill>
                  <a:schemeClr val="tx1"/>
                </a:solidFill>
                <a:ea typeface="+mj-lt"/>
                <a:cs typeface="+mj-lt"/>
              </a:rPr>
              <a:t>SADULLAH CİHAN</a:t>
            </a:r>
          </a:p>
          <a:p>
            <a:r>
              <a:rPr lang="tr-TR" b="1" dirty="0">
                <a:solidFill>
                  <a:schemeClr val="tx1"/>
                </a:solidFill>
                <a:cs typeface="Calibri Light"/>
              </a:rPr>
              <a:t>2018510023 ÖZCAN ELMACI</a:t>
            </a:r>
            <a:endParaRPr lang="en-US" b="1" dirty="0" err="1">
              <a:solidFill>
                <a:schemeClr val="tx1"/>
              </a:solidFill>
              <a:cs typeface="Calibri Light"/>
            </a:endParaRPr>
          </a:p>
          <a:p>
            <a:r>
              <a:rPr lang="en-US" b="1" dirty="0">
                <a:solidFill>
                  <a:schemeClr val="tx1"/>
                </a:solidFill>
                <a:cs typeface="Calibri Light"/>
              </a:rPr>
              <a:t>201</a:t>
            </a:r>
            <a:r>
              <a:rPr lang="tr-TR" b="1" dirty="0">
                <a:solidFill>
                  <a:schemeClr val="tx1"/>
                </a:solidFill>
                <a:cs typeface="Calibri Light"/>
              </a:rPr>
              <a:t>8</a:t>
            </a:r>
            <a:r>
              <a:rPr lang="en-US" b="1" dirty="0">
                <a:solidFill>
                  <a:schemeClr val="tx1"/>
                </a:solidFill>
                <a:cs typeface="Calibri Light"/>
              </a:rPr>
              <a:t>5100</a:t>
            </a:r>
            <a:r>
              <a:rPr lang="tr-TR" b="1" dirty="0">
                <a:solidFill>
                  <a:schemeClr val="tx1"/>
                </a:solidFill>
                <a:cs typeface="Calibri Light"/>
              </a:rPr>
              <a:t>13</a:t>
            </a:r>
            <a:r>
              <a:rPr lang="en-US" b="1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tr-TR" b="1" dirty="0">
                <a:solidFill>
                  <a:schemeClr val="tx1"/>
                </a:solidFill>
                <a:cs typeface="Calibri Light"/>
              </a:rPr>
              <a:t>MEHMET FATİH BİRDİR</a:t>
            </a:r>
            <a:endParaRPr lang="en-US" b="1" dirty="0" err="1">
              <a:solidFill>
                <a:schemeClr val="tx1"/>
              </a:solidFill>
              <a:ea typeface="+mj-lt"/>
              <a:cs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30CF85-8CD0-476F-A054-AD32956B6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63" y="159124"/>
            <a:ext cx="1542744" cy="1442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17058D-4BE9-4FE5-B9F6-6EB04D10C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452" y="0"/>
            <a:ext cx="1542744" cy="154366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6FF07A0-A8F2-4D22-B35C-8A36FF723AF7}"/>
              </a:ext>
            </a:extLst>
          </p:cNvPr>
          <p:cNvSpPr txBox="1">
            <a:spLocks/>
          </p:cNvSpPr>
          <p:nvPr/>
        </p:nvSpPr>
        <p:spPr>
          <a:xfrm>
            <a:off x="2118053" y="2683550"/>
            <a:ext cx="8517811" cy="14909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CME1251 Project Based Learnıng-I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A696D5-D3D6-4ED0-98AB-B73101772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0837" y="5839837"/>
            <a:ext cx="2241973" cy="7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56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4E79D2-3EA0-4C52-8CE0-12774260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tr-TR" b="1" i="1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PROGRESS SUMMARY</a:t>
            </a:r>
            <a:endParaRPr lang="tr-TR" dirty="0">
              <a:solidFill>
                <a:schemeClr val="tx1">
                  <a:lumMod val="95000"/>
                  <a:lumOff val="5000"/>
                </a:schemeClr>
              </a:solidFill>
              <a:ea typeface="+mj-lt"/>
              <a:cs typeface="+mj-lt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ADFE38BE-622A-4E31-99F7-D6135E29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2110" y="5162732"/>
            <a:ext cx="1428750" cy="1428750"/>
          </a:xfrm>
          <a:prstGeom prst="rect">
            <a:avLst/>
          </a:prstGeom>
        </p:spPr>
      </p:pic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9347C3E7-0845-4855-9801-7A2409FC67F0}"/>
              </a:ext>
            </a:extLst>
          </p:cNvPr>
          <p:cNvSpPr txBox="1">
            <a:spLocks/>
          </p:cNvSpPr>
          <p:nvPr/>
        </p:nvSpPr>
        <p:spPr>
          <a:xfrm>
            <a:off x="251140" y="1507067"/>
            <a:ext cx="8534400" cy="480060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00660" lvl="1" indent="0">
              <a:buNone/>
            </a:pPr>
            <a:r>
              <a:rPr lang="tr-TR" sz="2800" b="1" i="1" dirty="0">
                <a:solidFill>
                  <a:schemeClr val="tx1"/>
                </a:solidFill>
                <a:cs typeface="Calibri"/>
              </a:rPr>
              <a:t>Additional Improvements</a:t>
            </a:r>
          </a:p>
          <a:p>
            <a:pPr marL="657860" lvl="1" indent="-457200">
              <a:buFont typeface="Wingdings" panose="05000000000000000000" pitchFamily="2" charset="2"/>
              <a:buChar char="Ø"/>
            </a:pPr>
            <a:endParaRPr lang="tr-TR" sz="2800" b="1" i="1" dirty="0">
              <a:solidFill>
                <a:schemeClr val="tx1"/>
              </a:solidFill>
              <a:cs typeface="Calibri"/>
            </a:endParaRPr>
          </a:p>
          <a:p>
            <a:endParaRPr lang="tr-TR" sz="2800" b="1" i="1" dirty="0">
              <a:solidFill>
                <a:schemeClr val="tx1"/>
              </a:solidFill>
              <a:cs typeface="Calibri"/>
            </a:endParaRPr>
          </a:p>
          <a:p>
            <a:r>
              <a:rPr lang="tr-TR" sz="2800" b="1" i="1" dirty="0">
                <a:solidFill>
                  <a:schemeClr val="tx1"/>
                </a:solidFill>
                <a:cs typeface="Calibri"/>
              </a:rPr>
              <a:t>Font color</a:t>
            </a:r>
          </a:p>
          <a:p>
            <a:r>
              <a:rPr lang="tr-TR" sz="2800" b="1" i="1" dirty="0">
                <a:solidFill>
                  <a:schemeClr val="tx1"/>
                </a:solidFill>
                <a:cs typeface="Calibri"/>
              </a:rPr>
              <a:t>Recursive matrix multiplication</a:t>
            </a:r>
          </a:p>
          <a:p>
            <a:endParaRPr lang="tr-TR" sz="2800" b="1" i="1" dirty="0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endParaRPr lang="tr-TR" sz="2800" b="1" i="1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EE0E1-D952-448D-9D6F-D1C00720F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213" y="3327662"/>
            <a:ext cx="7692272" cy="452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2DA50-C76F-4030-9FFF-AB559E7FD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952" y="170468"/>
            <a:ext cx="2388122" cy="238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56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C40766F-F587-45EA-BC27-E091E483F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tr-TR" b="1" i="1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 PROBLEMS ENCOUNTERED</a:t>
            </a:r>
            <a:endParaRPr lang="tr-TR" dirty="0">
              <a:ea typeface="+mj-lt"/>
              <a:cs typeface="+mj-lt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00E2FAC-8F12-4A3B-921F-5426C4A2F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847" y="1979585"/>
            <a:ext cx="8534400" cy="3615267"/>
          </a:xfrm>
        </p:spPr>
        <p:txBody>
          <a:bodyPr vert="horz" lIns="0" tIns="45720" rIns="0" bIns="45720" rtlCol="0" anchor="t">
            <a:normAutofit/>
          </a:bodyPr>
          <a:lstStyle/>
          <a:p>
            <a:pPr marL="383540" lvl="1"/>
            <a:r>
              <a:rPr lang="tr-TR" sz="3200" dirty="0">
                <a:solidFill>
                  <a:schemeClr val="tx1"/>
                </a:solidFill>
                <a:cs typeface="Calibri"/>
              </a:rPr>
              <a:t>Insufficient knowledge ‘File Operations’</a:t>
            </a:r>
          </a:p>
          <a:p>
            <a:pPr marL="383540" lvl="1"/>
            <a:r>
              <a:rPr lang="tr-TR" sz="3200" dirty="0">
                <a:solidFill>
                  <a:schemeClr val="tx1"/>
                </a:solidFill>
                <a:cs typeface="Calibri"/>
              </a:rPr>
              <a:t>Designing algorithm (tracing)</a:t>
            </a:r>
          </a:p>
          <a:p>
            <a:pPr marL="383540" lvl="1"/>
            <a:r>
              <a:rPr lang="tr-TR" sz="3200" dirty="0">
                <a:solidFill>
                  <a:schemeClr val="tx1"/>
                </a:solidFill>
                <a:cs typeface="Calibri"/>
              </a:rPr>
              <a:t>Hidden ASCII characters</a:t>
            </a:r>
          </a:p>
          <a:p>
            <a:pPr marL="383540" lvl="1"/>
            <a:r>
              <a:rPr lang="tr-TR" sz="3200" dirty="0">
                <a:solidFill>
                  <a:schemeClr val="tx1"/>
                </a:solidFill>
                <a:cs typeface="Calibri"/>
              </a:rPr>
              <a:t>‘Console.SetCursorPosition’ X Array</a:t>
            </a:r>
          </a:p>
          <a:p>
            <a:pPr marL="383540" lvl="1"/>
            <a:r>
              <a:rPr lang="tr-TR" sz="3200" dirty="0">
                <a:solidFill>
                  <a:schemeClr val="tx1"/>
                </a:solidFill>
                <a:cs typeface="Calibri"/>
              </a:rPr>
              <a:t>Lack of time…</a:t>
            </a:r>
          </a:p>
          <a:p>
            <a:pPr marL="97790" lvl="1" indent="0">
              <a:buNone/>
            </a:pPr>
            <a:endParaRPr lang="tr-TR" sz="3200" dirty="0">
              <a:solidFill>
                <a:schemeClr val="tx1"/>
              </a:solidFill>
              <a:cs typeface="Calibri"/>
            </a:endParaRPr>
          </a:p>
          <a:p>
            <a:pPr marL="97790" lvl="1" indent="0">
              <a:buNone/>
            </a:pPr>
            <a:endParaRPr lang="tr-TR" sz="3200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6" name="Resim 6" descr="işaret, oda, çizim içeren bir resim&#10;&#10;Çok yüksek güvenilirlikle oluşturulmuş açıklama">
            <a:extLst>
              <a:ext uri="{FF2B5EF4-FFF2-40B4-BE49-F238E27FC236}">
                <a16:creationId xmlns:a16="http://schemas.microsoft.com/office/drawing/2014/main" id="{9F72E0C4-8043-4992-8035-119BA5B9D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04" y="390863"/>
            <a:ext cx="2232408" cy="2232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160446-346B-437F-9542-F772D0392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161" y="2952161"/>
            <a:ext cx="3905839" cy="390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59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5F1549E-44E6-484D-9877-FA41C030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1586" cy="1507067"/>
          </a:xfrm>
        </p:spPr>
        <p:txBody>
          <a:bodyPr>
            <a:normAutofit/>
          </a:bodyPr>
          <a:lstStyle/>
          <a:p>
            <a:r>
              <a:rPr lang="tr-TR" sz="4400" b="1" i="1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 ALGORITHM AND SOLUTION STRATEGIES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D095C70-38A4-484F-ACCC-115AF81DB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016" y="2297783"/>
            <a:ext cx="8534400" cy="3615267"/>
          </a:xfrm>
        </p:spPr>
        <p:txBody>
          <a:bodyPr vert="horz" lIns="0" tIns="45720" rIns="0" bIns="45720" rtlCol="0" anchor="t">
            <a:normAutofit/>
          </a:bodyPr>
          <a:lstStyle/>
          <a:p>
            <a:pPr marL="383540" lvl="1"/>
            <a:r>
              <a:rPr lang="tr-TR" sz="4400" dirty="0">
                <a:solidFill>
                  <a:schemeClr val="tx1"/>
                </a:solidFill>
                <a:cs typeface="Calibri"/>
              </a:rPr>
              <a:t>Efficient</a:t>
            </a:r>
          </a:p>
          <a:p>
            <a:pPr marL="383540" lvl="1"/>
            <a:r>
              <a:rPr lang="tr-TR" sz="4400" dirty="0">
                <a:solidFill>
                  <a:schemeClr val="tx1"/>
                </a:solidFill>
                <a:cs typeface="Calibri"/>
              </a:rPr>
              <a:t>Maintainable</a:t>
            </a:r>
          </a:p>
          <a:p>
            <a:pPr marL="383540" lvl="1"/>
            <a:r>
              <a:rPr lang="tr-TR" sz="4400" dirty="0">
                <a:solidFill>
                  <a:schemeClr val="tx1"/>
                </a:solidFill>
                <a:cs typeface="Calibri"/>
              </a:rPr>
              <a:t>Recursive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253F6-1119-4347-9FF3-20217F034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472" y="2135752"/>
            <a:ext cx="3478580" cy="4580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E14BE7-BB6D-4D1F-ADA2-2C36F9948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607" y="1264343"/>
            <a:ext cx="2712742" cy="216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98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1DFC7-FB92-4F66-AB6D-E6C84A2C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91" y="141575"/>
            <a:ext cx="9327053" cy="1507067"/>
          </a:xfrm>
        </p:spPr>
        <p:txBody>
          <a:bodyPr/>
          <a:lstStyle/>
          <a:p>
            <a:r>
              <a:rPr lang="tr-TR" b="1" i="1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 ALGORITHM AND SOLUTION STRATEGIES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98E05-B874-4CD5-A76F-FA72024BF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961" y="1436492"/>
            <a:ext cx="3886985" cy="5279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2D529-C58E-4A06-BB7E-43DDF293B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670" y="2203540"/>
            <a:ext cx="3228363" cy="24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43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2AC36-C3B4-4126-8C88-0FDB9CBD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688" y="282977"/>
            <a:ext cx="9496736" cy="1507067"/>
          </a:xfrm>
        </p:spPr>
        <p:txBody>
          <a:bodyPr/>
          <a:lstStyle/>
          <a:p>
            <a:r>
              <a:rPr lang="tr-TR" b="1" i="1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 ALGORITHM AND SOLUTION STRATEGIES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91DD2-1855-445B-AC0E-56A8468AC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88" y="1472629"/>
            <a:ext cx="3632462" cy="53812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8C03D-BDC2-45FE-BB5E-F81A5A1C4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138" y="1472629"/>
            <a:ext cx="4301862" cy="538330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86EDE2-2164-4C61-B0E5-ED3FCBB5A9C9}"/>
              </a:ext>
            </a:extLst>
          </p:cNvPr>
          <p:cNvCxnSpPr>
            <a:cxnSpLocks/>
          </p:cNvCxnSpPr>
          <p:nvPr/>
        </p:nvCxnSpPr>
        <p:spPr>
          <a:xfrm>
            <a:off x="4345756" y="4164280"/>
            <a:ext cx="3280431" cy="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403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41C8C-5AF8-4CB9-9538-D39499633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822" y="160429"/>
            <a:ext cx="9892662" cy="1507067"/>
          </a:xfrm>
        </p:spPr>
        <p:txBody>
          <a:bodyPr/>
          <a:lstStyle/>
          <a:p>
            <a:r>
              <a:rPr lang="tr-TR" b="1" i="1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 ALGORITHM AND SOLUTION STRATEGIES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19DF5-239C-44E3-A104-C52C5AE2E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9410"/>
            <a:ext cx="4175244" cy="5578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69BEB3-D078-45D7-A481-AFBD5F8DA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279410"/>
            <a:ext cx="5486400" cy="5577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89FC6C-5553-4736-9A06-FFF615BCB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491" y="3149846"/>
            <a:ext cx="3902697" cy="370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61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BCF32E-F375-497C-B866-9DDE2FE3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444728" cy="1158449"/>
          </a:xfrm>
        </p:spPr>
        <p:txBody>
          <a:bodyPr/>
          <a:lstStyle/>
          <a:p>
            <a:r>
              <a:rPr lang="tr-TR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Calibri Light"/>
              </a:rPr>
              <a:t> SCREENSHOTS</a:t>
            </a:r>
            <a:endParaRPr lang="tr-TR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2077060B-AF45-4D44-BDE1-0FE8D0ACF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431" y="1003957"/>
            <a:ext cx="10703368" cy="916164"/>
          </a:xfrm>
        </p:spPr>
        <p:txBody>
          <a:bodyPr vert="horz" lIns="0" tIns="45720" rIns="0" bIns="45720" rtlCol="0" anchor="t">
            <a:normAutofit/>
          </a:bodyPr>
          <a:lstStyle/>
          <a:p>
            <a:pPr marL="383540" lvl="1"/>
            <a:r>
              <a:rPr lang="tr-TR" sz="4000" dirty="0">
                <a:solidFill>
                  <a:schemeClr val="tx1"/>
                </a:solidFill>
                <a:cs typeface="Calibri"/>
              </a:rPr>
              <a:t>Main manu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54F07-5DC5-4D2F-8BC4-30B9155D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79" y="2289886"/>
            <a:ext cx="4919639" cy="3356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08CFB4-CEB3-4F17-979B-B43B9C2CB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078" y="4649510"/>
            <a:ext cx="5522650" cy="997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E1AB33-8386-4731-B3F5-3FB59916C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44071"/>
            <a:ext cx="5715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01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7947C9-6275-4279-9808-5C305ABC5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1" y="25924"/>
            <a:ext cx="4176074" cy="9161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4600" b="1" i="1" kern="1200" spc="-5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b="1" i="1" kern="1200" spc="-5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SCREENSHOTS</a:t>
            </a:r>
            <a:endParaRPr lang="en-US" sz="4600" i="1" kern="1200" spc="-50" baseline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İçerik Yer Tutucusu 2">
            <a:extLst>
              <a:ext uri="{FF2B5EF4-FFF2-40B4-BE49-F238E27FC236}">
                <a16:creationId xmlns:a16="http://schemas.microsoft.com/office/drawing/2014/main" id="{82DB079E-CB27-4DD4-B358-5088C69E0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2" y="1267907"/>
            <a:ext cx="10703368" cy="916164"/>
          </a:xfrm>
        </p:spPr>
        <p:txBody>
          <a:bodyPr vert="horz" lIns="0" tIns="45720" rIns="0" bIns="45720" rtlCol="0" anchor="t">
            <a:normAutofit/>
          </a:bodyPr>
          <a:lstStyle/>
          <a:p>
            <a:pPr marL="383540" lvl="1"/>
            <a:r>
              <a:rPr lang="tr-TR" sz="4000" dirty="0">
                <a:solidFill>
                  <a:schemeClr val="tx1"/>
                </a:solidFill>
                <a:cs typeface="Calibri"/>
              </a:rPr>
              <a:t>Inside menu</a:t>
            </a:r>
          </a:p>
        </p:txBody>
      </p:sp>
      <p:pic>
        <p:nvPicPr>
          <p:cNvPr id="10" name="Resim 4">
            <a:extLst>
              <a:ext uri="{FF2B5EF4-FFF2-40B4-BE49-F238E27FC236}">
                <a16:creationId xmlns:a16="http://schemas.microsoft.com/office/drawing/2014/main" id="{007ED91A-FD1F-4F94-B027-D771FEE48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473" y="727094"/>
            <a:ext cx="1608745" cy="1608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18DD4E-ED9E-4679-9734-100886783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925" y="2796525"/>
            <a:ext cx="4830293" cy="2388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7C5A79-842E-4216-B1BD-4FEB81F9B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02" y="2049945"/>
            <a:ext cx="6004078" cy="45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37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F2DEC1-5F9D-45DE-A99D-7AA12601E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157220" cy="8383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i="1" kern="1200" spc="-5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SCREENSHOTS</a:t>
            </a:r>
            <a:endParaRPr lang="en-US" sz="4600" kern="1200" spc="-50" baseline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AB0D3E5F-AA7B-4346-AD7B-1C8131A47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940" y="1236922"/>
            <a:ext cx="10703368" cy="916164"/>
          </a:xfrm>
        </p:spPr>
        <p:txBody>
          <a:bodyPr vert="horz" lIns="0" tIns="45720" rIns="0" bIns="45720" rtlCol="0" anchor="t">
            <a:normAutofit/>
          </a:bodyPr>
          <a:lstStyle/>
          <a:p>
            <a:pPr marL="383540" lvl="1"/>
            <a:r>
              <a:rPr lang="tr-TR" sz="4000" dirty="0">
                <a:solidFill>
                  <a:schemeClr val="tx1"/>
                </a:solidFill>
                <a:cs typeface="Calibri"/>
              </a:rPr>
              <a:t>Query and Rmin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C092D-FD16-4EC6-8B20-7AD699B7A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74" y="2489298"/>
            <a:ext cx="3464766" cy="1480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5B6E43-9F10-454C-AF0B-2F829FEBF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452" y="1"/>
            <a:ext cx="5156548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39454A-D00C-49D9-B90A-44390D757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527" y="4495099"/>
            <a:ext cx="1992576" cy="18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37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1">
            <a:extLst>
              <a:ext uri="{FF2B5EF4-FFF2-40B4-BE49-F238E27FC236}">
                <a16:creationId xmlns:a16="http://schemas.microsoft.com/office/drawing/2014/main" id="{C4BF1378-873D-42D3-B0FB-1BD0902E5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434" y="0"/>
            <a:ext cx="4472249" cy="9823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i="1" kern="1200" spc="-5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SCREENSHOTS</a:t>
            </a:r>
            <a:endParaRPr lang="en-US" sz="4600" kern="1200" spc="-50" baseline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İçerik Yer Tutucusu 2">
            <a:extLst>
              <a:ext uri="{FF2B5EF4-FFF2-40B4-BE49-F238E27FC236}">
                <a16:creationId xmlns:a16="http://schemas.microsoft.com/office/drawing/2014/main" id="{D84BCB54-197F-4FA8-BA89-2C321CA273BE}"/>
              </a:ext>
            </a:extLst>
          </p:cNvPr>
          <p:cNvSpPr txBox="1">
            <a:spLocks/>
          </p:cNvSpPr>
          <p:nvPr/>
        </p:nvSpPr>
        <p:spPr>
          <a:xfrm>
            <a:off x="269434" y="982303"/>
            <a:ext cx="10703368" cy="916164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83540" lvl="1"/>
            <a:r>
              <a:rPr lang="tr-TR" sz="3200" dirty="0">
                <a:solidFill>
                  <a:schemeClr val="tx1"/>
                </a:solidFill>
                <a:cs typeface="Calibri"/>
              </a:rPr>
              <a:t>Saving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2A12A-2E3A-4EED-B597-498625A05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56" y="1082827"/>
            <a:ext cx="3814743" cy="5678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249118-C24C-4CDA-AA41-448BA0C2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553" y="1077434"/>
            <a:ext cx="4000426" cy="578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73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800AC2-A049-464B-9DDE-F30935727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02" y="-128079"/>
            <a:ext cx="9364527" cy="1507067"/>
          </a:xfrm>
        </p:spPr>
        <p:txBody>
          <a:bodyPr>
            <a:normAutofit/>
          </a:bodyPr>
          <a:lstStyle/>
          <a:p>
            <a:r>
              <a:rPr lang="tr-TR" sz="4800" b="1" i="1" dirty="0">
                <a:cs typeface="Calibri Light"/>
              </a:rPr>
              <a:t>OUTLINE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EDB826-E576-4056-A0D3-E5262CD8D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02" y="1593130"/>
            <a:ext cx="7218207" cy="4154255"/>
          </a:xfrm>
        </p:spPr>
        <p:txBody>
          <a:bodyPr vert="horz" lIns="0" tIns="45720" rIns="0" bIns="45720" rtlCol="0">
            <a:noAutofit/>
          </a:bodyPr>
          <a:lstStyle/>
          <a:p>
            <a:r>
              <a:rPr lang="tr-TR" b="1" dirty="0">
                <a:solidFill>
                  <a:schemeClr val="tx1"/>
                </a:solidFill>
                <a:cs typeface="Calibri"/>
              </a:rPr>
              <a:t> INTRODUCTION</a:t>
            </a:r>
          </a:p>
          <a:p>
            <a:r>
              <a:rPr lang="tr-TR" b="1" dirty="0">
                <a:solidFill>
                  <a:schemeClr val="tx1"/>
                </a:solidFill>
                <a:cs typeface="Calibri"/>
              </a:rPr>
              <a:t> PROGRESS SUMMARY</a:t>
            </a:r>
          </a:p>
          <a:p>
            <a:pPr marL="383540" lvl="1"/>
            <a:r>
              <a:rPr lang="tr-TR" sz="2000" b="1" dirty="0">
                <a:solidFill>
                  <a:schemeClr val="tx1"/>
                </a:solidFill>
                <a:cs typeface="Calibri"/>
              </a:rPr>
              <a:t> </a:t>
            </a:r>
            <a:r>
              <a:rPr lang="tr-TR" sz="2000" b="1" dirty="0" err="1">
                <a:solidFill>
                  <a:schemeClr val="tx1"/>
                </a:solidFill>
                <a:cs typeface="Calibri"/>
              </a:rPr>
              <a:t>Requirements</a:t>
            </a:r>
            <a:endParaRPr lang="tr-TR" sz="2000" b="1" dirty="0">
              <a:solidFill>
                <a:schemeClr val="tx1"/>
              </a:solidFill>
              <a:cs typeface="Calibri"/>
            </a:endParaRPr>
          </a:p>
          <a:p>
            <a:pPr marL="383540" lvl="1"/>
            <a:r>
              <a:rPr lang="tr-TR" sz="2000" b="1" dirty="0">
                <a:solidFill>
                  <a:schemeClr val="tx1"/>
                </a:solidFill>
                <a:cs typeface="Calibri"/>
              </a:rPr>
              <a:t> Task Sharing, Scheduling</a:t>
            </a:r>
          </a:p>
          <a:p>
            <a:pPr marL="383540" lvl="1"/>
            <a:r>
              <a:rPr lang="tr-TR" sz="2000" b="1" dirty="0" err="1">
                <a:solidFill>
                  <a:schemeClr val="tx1"/>
                </a:solidFill>
                <a:cs typeface="Calibri"/>
              </a:rPr>
              <a:t>Completed</a:t>
            </a:r>
            <a:r>
              <a:rPr lang="tr-TR" sz="2000" b="1" dirty="0">
                <a:solidFill>
                  <a:schemeClr val="tx1"/>
                </a:solidFill>
                <a:cs typeface="Calibri"/>
              </a:rPr>
              <a:t> </a:t>
            </a:r>
            <a:r>
              <a:rPr lang="tr-TR" sz="2000" b="1" dirty="0" err="1">
                <a:solidFill>
                  <a:schemeClr val="tx1"/>
                </a:solidFill>
                <a:cs typeface="Calibri"/>
              </a:rPr>
              <a:t>Tasks</a:t>
            </a:r>
            <a:endParaRPr lang="tr-TR" sz="2000" b="1" dirty="0">
              <a:solidFill>
                <a:schemeClr val="tx1"/>
              </a:solidFill>
              <a:cs typeface="Calibri"/>
            </a:endParaRPr>
          </a:p>
          <a:p>
            <a:pPr marL="383540" lvl="1"/>
            <a:r>
              <a:rPr lang="tr-TR" sz="2000" b="1" dirty="0" err="1">
                <a:solidFill>
                  <a:schemeClr val="tx1"/>
                </a:solidFill>
                <a:cs typeface="Calibri"/>
              </a:rPr>
              <a:t>Incomplete</a:t>
            </a:r>
            <a:r>
              <a:rPr lang="tr-TR" sz="2000" b="1" dirty="0">
                <a:solidFill>
                  <a:schemeClr val="tx1"/>
                </a:solidFill>
                <a:cs typeface="Calibri"/>
              </a:rPr>
              <a:t> </a:t>
            </a:r>
            <a:r>
              <a:rPr lang="tr-TR" sz="2000" b="1" dirty="0" err="1">
                <a:solidFill>
                  <a:schemeClr val="tx1"/>
                </a:solidFill>
                <a:cs typeface="Calibri"/>
              </a:rPr>
              <a:t>Tasks</a:t>
            </a:r>
            <a:r>
              <a:rPr lang="tr-TR" sz="2000" b="1" dirty="0">
                <a:solidFill>
                  <a:schemeClr val="tx1"/>
                </a:solidFill>
                <a:cs typeface="Calibri"/>
              </a:rPr>
              <a:t>: </a:t>
            </a:r>
            <a:r>
              <a:rPr lang="tr-TR" sz="2000" b="1" dirty="0" err="1">
                <a:solidFill>
                  <a:schemeClr val="tx1"/>
                </a:solidFill>
                <a:cs typeface="Calibri"/>
              </a:rPr>
              <a:t>Reasons</a:t>
            </a:r>
            <a:r>
              <a:rPr lang="tr-TR" sz="2000" b="1" dirty="0">
                <a:solidFill>
                  <a:schemeClr val="tx1"/>
                </a:solidFill>
                <a:cs typeface="Calibri"/>
              </a:rPr>
              <a:t>, </a:t>
            </a:r>
            <a:r>
              <a:rPr lang="tr-TR" sz="2000" b="1" dirty="0" err="1">
                <a:solidFill>
                  <a:schemeClr val="tx1"/>
                </a:solidFill>
                <a:cs typeface="Calibri"/>
              </a:rPr>
              <a:t>Explanations</a:t>
            </a:r>
            <a:endParaRPr lang="tr-TR" sz="2000" b="1" dirty="0">
              <a:solidFill>
                <a:schemeClr val="tx1"/>
              </a:solidFill>
              <a:cs typeface="Calibri"/>
            </a:endParaRPr>
          </a:p>
          <a:p>
            <a:pPr marL="383540" lvl="1"/>
            <a:r>
              <a:rPr lang="tr-TR" sz="2000" b="1" dirty="0">
                <a:solidFill>
                  <a:schemeClr val="tx1"/>
                </a:solidFill>
                <a:cs typeface="Calibri"/>
              </a:rPr>
              <a:t>Additional Improvements</a:t>
            </a:r>
          </a:p>
          <a:p>
            <a:pPr marL="383540" lvl="1"/>
            <a:r>
              <a:rPr lang="tr-TR" sz="2000" b="1" dirty="0">
                <a:solidFill>
                  <a:schemeClr val="tx1"/>
                </a:solidFill>
                <a:cs typeface="Calibri"/>
              </a:rPr>
              <a:t>Problems Encountered</a:t>
            </a:r>
          </a:p>
          <a:p>
            <a:pPr marL="383540" lvl="1"/>
            <a:r>
              <a:rPr lang="tr-TR" sz="2000" b="1" dirty="0">
                <a:solidFill>
                  <a:schemeClr val="tx1"/>
                </a:solidFill>
                <a:cs typeface="Calibri"/>
              </a:rPr>
              <a:t>Algorithms and Solution Strategies</a:t>
            </a:r>
          </a:p>
          <a:p>
            <a:pPr marL="383540" lvl="1"/>
            <a:r>
              <a:rPr lang="tr-TR" sz="2000" b="1" dirty="0">
                <a:solidFill>
                  <a:schemeClr val="tx1"/>
                </a:solidFill>
                <a:cs typeface="Calibri"/>
              </a:rPr>
              <a:t>Screeshots</a:t>
            </a:r>
          </a:p>
          <a:p>
            <a:pPr marL="383540" lvl="1"/>
            <a:r>
              <a:rPr lang="tr-TR" sz="2000" b="1" dirty="0">
                <a:solidFill>
                  <a:schemeClr val="tx1"/>
                </a:solidFill>
                <a:cs typeface="Calibri"/>
              </a:rPr>
              <a:t>Conclusion, References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EB7B257-FD3A-415F-B654-BF42BD3467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12901"/>
              </p:ext>
            </p:extLst>
          </p:nvPr>
        </p:nvGraphicFramePr>
        <p:xfrm>
          <a:off x="4784625" y="88071"/>
          <a:ext cx="6475167" cy="4380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1039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80C411F-D55E-4AD5-8C8D-12A3A781D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>
            <a:normAutofit/>
          </a:bodyPr>
          <a:lstStyle/>
          <a:p>
            <a:r>
              <a:rPr lang="tr-TR" sz="4800" b="1" i="1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 CONCLUSION</a:t>
            </a:r>
            <a:endParaRPr lang="tr-TR" sz="4800" dirty="0">
              <a:solidFill>
                <a:schemeClr val="tx1">
                  <a:lumMod val="95000"/>
                  <a:lumOff val="5000"/>
                </a:schemeClr>
              </a:solidFill>
              <a:ea typeface="+mj-lt"/>
              <a:cs typeface="+mj-lt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1536DBA-7907-4718-B8AB-9F266EA2E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589" y="1093510"/>
            <a:ext cx="8741729" cy="3669471"/>
          </a:xfrm>
        </p:spPr>
        <p:txBody>
          <a:bodyPr vert="horz" lIns="0" tIns="45720" rIns="0" bIns="45720" rtlCol="0" anchor="t">
            <a:noAutofit/>
          </a:bodyPr>
          <a:lstStyle/>
          <a:p>
            <a:pPr marL="97790" lvl="1" indent="0">
              <a:buNone/>
            </a:pPr>
            <a:r>
              <a:rPr lang="tr-TR" sz="2800" i="1" dirty="0">
                <a:solidFill>
                  <a:schemeClr val="tx1"/>
                </a:solidFill>
                <a:cs typeface="Calibri"/>
              </a:rPr>
              <a:t>We have learned:</a:t>
            </a:r>
          </a:p>
          <a:p>
            <a:pPr marL="383540" lvl="1"/>
            <a:r>
              <a:rPr lang="tr-TR" sz="2800" dirty="0">
                <a:solidFill>
                  <a:schemeClr val="tx1"/>
                </a:solidFill>
              </a:rPr>
              <a:t>Usage of “Functions,Procedures,and Recursive”</a:t>
            </a:r>
          </a:p>
          <a:p>
            <a:pPr marL="383540" lvl="1"/>
            <a:r>
              <a:rPr lang="tr-TR" sz="2800" dirty="0">
                <a:solidFill>
                  <a:schemeClr val="tx1"/>
                </a:solidFill>
              </a:rPr>
              <a:t>Team work (Like IT Company)</a:t>
            </a:r>
          </a:p>
          <a:p>
            <a:pPr marL="383540" lvl="1"/>
            <a:r>
              <a:rPr lang="tr-TR" sz="2800" dirty="0">
                <a:solidFill>
                  <a:schemeClr val="tx1"/>
                </a:solidFill>
              </a:rPr>
              <a:t>New functions such as,</a:t>
            </a:r>
          </a:p>
          <a:p>
            <a:pPr marL="383540" lvl="1"/>
            <a:endParaRPr lang="tr-TR" sz="2800" dirty="0">
              <a:solidFill>
                <a:schemeClr val="tx1"/>
              </a:solidFill>
            </a:endParaRPr>
          </a:p>
          <a:p>
            <a:pPr marL="97790" lvl="1" indent="0">
              <a:buNone/>
            </a:pPr>
            <a:endParaRPr lang="tr-TR" sz="2800" i="1" dirty="0">
              <a:solidFill>
                <a:schemeClr val="tx1"/>
              </a:solidFill>
              <a:cs typeface="Calibri"/>
            </a:endParaRPr>
          </a:p>
          <a:p>
            <a:pPr marL="383540" lvl="1"/>
            <a:r>
              <a:rPr lang="tr-TR" sz="2800" i="1" dirty="0">
                <a:solidFill>
                  <a:schemeClr val="tx1"/>
                </a:solidFill>
                <a:cs typeface="Calibri"/>
              </a:rPr>
              <a:t>The project has been successfully finished on time exacly</a:t>
            </a:r>
          </a:p>
          <a:p>
            <a:pPr marL="383540" lvl="1"/>
            <a:endParaRPr lang="tr-TR" sz="2800" i="1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4" name="Resim 4" descr="ışık, işaret içeren bir resim&#10;&#10;Çok yüksek güvenilirlikle oluşturulmuş açıklama">
            <a:extLst>
              <a:ext uri="{FF2B5EF4-FFF2-40B4-BE49-F238E27FC236}">
                <a16:creationId xmlns:a16="http://schemas.microsoft.com/office/drawing/2014/main" id="{0CD0B716-FFE8-4E4B-867C-40F8618F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307" y="4663544"/>
            <a:ext cx="1720242" cy="1720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6A6F85-3D38-4F23-8227-8A5061025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18" y="1"/>
            <a:ext cx="3217682" cy="2574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2CECEF-922C-4072-A3BF-CB86127E6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96" y="3587869"/>
            <a:ext cx="9118162" cy="59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50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72466F5-F05C-4807-BDE1-3F3939F44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001668" cy="1279012"/>
          </a:xfrm>
        </p:spPr>
        <p:txBody>
          <a:bodyPr/>
          <a:lstStyle/>
          <a:p>
            <a:r>
              <a:rPr lang="tr-TR" b="1" i="1" dirty="0">
                <a:cs typeface="Calibri Light"/>
              </a:rPr>
              <a:t> REFERENCES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05C4B82-9CC8-4223-A381-7B6265487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372" y="1022720"/>
            <a:ext cx="10279160" cy="2302585"/>
          </a:xfrm>
        </p:spPr>
        <p:txBody>
          <a:bodyPr vert="horz" lIns="0" tIns="45720" rIns="0" bIns="45720" rtlCol="0" anchor="t">
            <a:normAutofit/>
          </a:bodyPr>
          <a:lstStyle/>
          <a:p>
            <a:pPr marL="383540" lvl="1"/>
            <a:endParaRPr lang="tr-TR" sz="2800" dirty="0">
              <a:solidFill>
                <a:schemeClr val="tx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3540" lvl="1"/>
            <a:r>
              <a:rPr lang="tr-TR" sz="2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https://docs.microsoft.com/enus/dotnet/csharp/programming-guide/</a:t>
            </a:r>
            <a:endParaRPr lang="tr-TR" sz="2800" dirty="0">
              <a:solidFill>
                <a:schemeClr val="tx1"/>
              </a:solidFill>
            </a:endParaRPr>
          </a:p>
          <a:p>
            <a:pPr marL="383540" lvl="1"/>
            <a:r>
              <a:rPr lang="tr-TR" sz="2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https://www.canva.com</a:t>
            </a:r>
            <a:endParaRPr lang="tr-TR" sz="2800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4" name="Resim 4" descr="işaret, çizim, yiyecek içeren bir resim&#10;&#10;Çok yüksek güvenilirlikle oluşturulmuş açıklama">
            <a:extLst>
              <a:ext uri="{FF2B5EF4-FFF2-40B4-BE49-F238E27FC236}">
                <a16:creationId xmlns:a16="http://schemas.microsoft.com/office/drawing/2014/main" id="{54772EAC-E7A4-43B3-9A72-A05F902DC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72" y="4145938"/>
            <a:ext cx="2627437" cy="2227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8BEE4B-6D18-47AC-9B05-645C2F0CAD6C}"/>
              </a:ext>
            </a:extLst>
          </p:cNvPr>
          <p:cNvSpPr/>
          <p:nvPr/>
        </p:nvSpPr>
        <p:spPr>
          <a:xfrm>
            <a:off x="4235652" y="5118505"/>
            <a:ext cx="26837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Lastly…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17119F8-A570-4EE9-A335-1414BE0274AF}"/>
              </a:ext>
            </a:extLst>
          </p:cNvPr>
          <p:cNvSpPr/>
          <p:nvPr/>
        </p:nvSpPr>
        <p:spPr>
          <a:xfrm>
            <a:off x="6919400" y="5259658"/>
            <a:ext cx="1366887" cy="641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6414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C9FE0-374A-40E7-AB34-AFC18349A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22721"/>
            <a:ext cx="8534400" cy="1507067"/>
          </a:xfrm>
        </p:spPr>
        <p:txBody>
          <a:bodyPr/>
          <a:lstStyle/>
          <a:p>
            <a:r>
              <a:rPr lang="tr-TR" dirty="0"/>
              <a:t>Recursıve algorıthm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F7B1B2-433A-4D0B-8BA0-6FAA4F153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619876" y="1285877"/>
            <a:ext cx="6858001" cy="428624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423FF1-0B99-49D2-9775-E2A53CBD5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444" y="1426427"/>
            <a:ext cx="3703261" cy="523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02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83D1-AF40-449D-BDB0-9DC36912B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735" y="2569285"/>
            <a:ext cx="8534400" cy="1507067"/>
          </a:xfrm>
        </p:spPr>
        <p:txBody>
          <a:bodyPr>
            <a:noAutofit/>
          </a:bodyPr>
          <a:lstStyle/>
          <a:p>
            <a:r>
              <a:rPr lang="tr-TR" sz="15000" dirty="0"/>
              <a:t>THE END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B310473D-3A09-4643-ADF2-B18E3071B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7237" y="1042143"/>
            <a:ext cx="6609490" cy="5815857"/>
          </a:xfrm>
        </p:spPr>
      </p:pic>
    </p:spTree>
    <p:extLst>
      <p:ext uri="{BB962C8B-B14F-4D97-AF65-F5344CB8AC3E}">
        <p14:creationId xmlns:p14="http://schemas.microsoft.com/office/powerpoint/2010/main" val="1962128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A34FA75-741C-414A-AC27-2C5E030F1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587" y="-35129"/>
            <a:ext cx="8534400" cy="1507067"/>
          </a:xfrm>
        </p:spPr>
        <p:txBody>
          <a:bodyPr>
            <a:normAutofit/>
          </a:bodyPr>
          <a:lstStyle/>
          <a:p>
            <a:r>
              <a:rPr lang="tr-TR" sz="4800" b="1" i="1" dirty="0">
                <a:solidFill>
                  <a:schemeClr val="tx1"/>
                </a:solidFill>
                <a:cs typeface="Calibri Light"/>
              </a:rPr>
              <a:t>INTRODUCTION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2402AA0-7E3F-4C55-92CF-B86D02D8C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089" y="1835375"/>
            <a:ext cx="8955898" cy="4273596"/>
          </a:xfrm>
        </p:spPr>
        <p:txBody>
          <a:bodyPr vert="horz" lIns="0" tIns="45720" rIns="0" bIns="45720" rtlCol="0" anchor="t">
            <a:normAutofit/>
          </a:bodyPr>
          <a:lstStyle/>
          <a:p>
            <a:pPr marL="383540" lvl="1"/>
            <a:r>
              <a:rPr lang="tr-TR" sz="3600" i="1" dirty="0">
                <a:solidFill>
                  <a:schemeClr val="tx1"/>
                </a:solidFill>
                <a:cs typeface="Calibri"/>
              </a:rPr>
              <a:t>25*40 board</a:t>
            </a:r>
          </a:p>
          <a:p>
            <a:pPr marL="383540" lvl="1"/>
            <a:r>
              <a:rPr lang="tr-TR" sz="3600" i="1" dirty="0">
                <a:solidFill>
                  <a:schemeClr val="tx1"/>
                </a:solidFill>
                <a:cs typeface="Calibri"/>
              </a:rPr>
              <a:t>Just ‘directed graph’</a:t>
            </a:r>
          </a:p>
          <a:p>
            <a:pPr marL="383540" lvl="1"/>
            <a:r>
              <a:rPr lang="tr-TR" sz="3600" i="1" dirty="0">
                <a:solidFill>
                  <a:schemeClr val="tx1"/>
                </a:solidFill>
                <a:cs typeface="Calibri"/>
              </a:rPr>
              <a:t>U</a:t>
            </a:r>
            <a:r>
              <a:rPr lang="en-US" sz="3600" i="1" dirty="0">
                <a:solidFill>
                  <a:schemeClr val="tx1"/>
                </a:solidFill>
                <a:cs typeface="Calibri"/>
              </a:rPr>
              <a:t>ser can draw, load, save a graph</a:t>
            </a:r>
            <a:endParaRPr lang="tr-TR" sz="3600" i="1" dirty="0">
              <a:solidFill>
                <a:schemeClr val="tx1"/>
              </a:solidFill>
              <a:cs typeface="Calibri"/>
            </a:endParaRPr>
          </a:p>
          <a:p>
            <a:pPr marL="383540" lvl="1"/>
            <a:r>
              <a:rPr lang="tr-TR" sz="3600" i="1" dirty="0">
                <a:solidFill>
                  <a:schemeClr val="tx1"/>
                </a:solidFill>
                <a:cs typeface="Calibri"/>
              </a:rPr>
              <a:t>Also R, R², R³ … Rn, R* ,R min</a:t>
            </a:r>
          </a:p>
          <a:p>
            <a:pPr marL="383540" lvl="1"/>
            <a:endParaRPr lang="tr-TR" sz="3600" i="1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DFDB17-5F39-4BD5-B3B9-B4F5EE0B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836" y="138647"/>
            <a:ext cx="3141075" cy="217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53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FE3C64-E453-41F6-88A2-8552A47E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-45096"/>
            <a:ext cx="8534400" cy="1507067"/>
          </a:xfrm>
        </p:spPr>
        <p:txBody>
          <a:bodyPr>
            <a:normAutofit/>
          </a:bodyPr>
          <a:lstStyle/>
          <a:p>
            <a:r>
              <a:rPr lang="tr-TR" sz="6000" b="1" i="1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PROGRESS SUMMARY</a:t>
            </a:r>
            <a:endParaRPr lang="tr-TR" sz="6000" dirty="0">
              <a:solidFill>
                <a:schemeClr val="tx1">
                  <a:lumMod val="95000"/>
                  <a:lumOff val="5000"/>
                </a:schemeClr>
              </a:solidFill>
              <a:cs typeface="Calibri Light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2ECB6B9-68EF-4B3F-ABCF-A87FDF6F1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405174"/>
            <a:ext cx="8534400" cy="3615267"/>
          </a:xfrm>
        </p:spPr>
        <p:txBody>
          <a:bodyPr vert="horz" lIns="0" tIns="45720" rIns="0" bIns="45720" rtlCol="0" anchor="t">
            <a:noAutofit/>
          </a:bodyPr>
          <a:lstStyle/>
          <a:p>
            <a:pPr marL="97790" lvl="1" indent="0">
              <a:buNone/>
            </a:pPr>
            <a:r>
              <a:rPr lang="tr-TR" sz="3600" b="1" i="1" dirty="0">
                <a:solidFill>
                  <a:schemeClr val="tx1"/>
                </a:solidFill>
                <a:ea typeface="+mn-lt"/>
                <a:cs typeface="+mn-lt"/>
              </a:rPr>
              <a:t>REQUIREMENTS</a:t>
            </a:r>
            <a:endParaRPr lang="tr-TR" sz="3600" i="1" dirty="0">
              <a:solidFill>
                <a:schemeClr val="tx1"/>
              </a:solidFill>
              <a:cs typeface="Calibri"/>
            </a:endParaRPr>
          </a:p>
          <a:p>
            <a:pPr marL="566420" lvl="2"/>
            <a:r>
              <a:rPr lang="tr-TR" sz="3600" i="1" dirty="0">
                <a:solidFill>
                  <a:schemeClr val="tx1"/>
                </a:solidFill>
                <a:cs typeface="Calibri"/>
              </a:rPr>
              <a:t>C# </a:t>
            </a:r>
            <a:r>
              <a:rPr lang="tr-TR" sz="3600" i="1" dirty="0" err="1">
                <a:solidFill>
                  <a:schemeClr val="tx1"/>
                </a:solidFill>
                <a:cs typeface="Calibri"/>
              </a:rPr>
              <a:t>knowledge</a:t>
            </a:r>
            <a:endParaRPr lang="tr-TR" sz="3600" dirty="0" err="1">
              <a:solidFill>
                <a:schemeClr val="tx1"/>
              </a:solidFill>
              <a:cs typeface="Calibri"/>
            </a:endParaRPr>
          </a:p>
          <a:p>
            <a:pPr marL="566420" lvl="2"/>
            <a:r>
              <a:rPr lang="tr-TR" sz="3600" i="1" dirty="0">
                <a:solidFill>
                  <a:schemeClr val="tx1"/>
                </a:solidFill>
                <a:ea typeface="+mn-lt"/>
                <a:cs typeface="+mn-lt"/>
              </a:rPr>
              <a:t>Visual Studio</a:t>
            </a:r>
          </a:p>
          <a:p>
            <a:pPr marL="566420" lvl="2"/>
            <a:r>
              <a:rPr lang="tr-TR" sz="3600" i="1" dirty="0">
                <a:solidFill>
                  <a:schemeClr val="tx1"/>
                </a:solidFill>
                <a:ea typeface="+mn-lt"/>
                <a:cs typeface="+mn-lt"/>
              </a:rPr>
              <a:t>Teamwork</a:t>
            </a:r>
            <a:endParaRPr lang="tr-TR" sz="3600" i="1" dirty="0">
              <a:solidFill>
                <a:schemeClr val="tx1"/>
              </a:solidFill>
              <a:cs typeface="Calibri"/>
            </a:endParaRPr>
          </a:p>
          <a:p>
            <a:pPr marL="566420" lvl="2"/>
            <a:r>
              <a:rPr lang="tr-TR" sz="3600" i="1" dirty="0" err="1">
                <a:solidFill>
                  <a:schemeClr val="tx1"/>
                </a:solidFill>
                <a:cs typeface="Calibri"/>
              </a:rPr>
              <a:t>Trello</a:t>
            </a:r>
            <a:endParaRPr lang="tr-TR" sz="3600" i="1" dirty="0">
              <a:solidFill>
                <a:schemeClr val="tx1"/>
              </a:solidFill>
              <a:cs typeface="Calibri"/>
            </a:endParaRPr>
          </a:p>
          <a:p>
            <a:pPr marL="566420" lvl="2"/>
            <a:r>
              <a:rPr lang="tr-TR" sz="3600" i="1" dirty="0" err="1">
                <a:solidFill>
                  <a:schemeClr val="tx1"/>
                </a:solidFill>
                <a:cs typeface="Calibri"/>
              </a:rPr>
              <a:t>Canva</a:t>
            </a:r>
          </a:p>
          <a:p>
            <a:pPr marL="383540" lvl="1"/>
            <a:endParaRPr lang="tr-TR" sz="3600" i="1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4" name="Resim 4" descr="fotoğraf, yiyecek, işaret içeren bir resim&#10;&#10;Çok yüksek güvenilirlikle oluşturulmuş açıklama">
            <a:extLst>
              <a:ext uri="{FF2B5EF4-FFF2-40B4-BE49-F238E27FC236}">
                <a16:creationId xmlns:a16="http://schemas.microsoft.com/office/drawing/2014/main" id="{358634FA-77B3-453F-B033-13AB27D81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384" y="4535210"/>
            <a:ext cx="1339517" cy="1128861"/>
          </a:xfrm>
          <a:prstGeom prst="rect">
            <a:avLst/>
          </a:prstGeom>
        </p:spPr>
      </p:pic>
      <p:pic>
        <p:nvPicPr>
          <p:cNvPr id="6" name="Resim 6" descr="işaret, durak, çizim, cadde içeren bir resim&#10;&#10;Çok yüksek güvenilirlikle oluşturulmuş açıklama">
            <a:extLst>
              <a:ext uri="{FF2B5EF4-FFF2-40B4-BE49-F238E27FC236}">
                <a16:creationId xmlns:a16="http://schemas.microsoft.com/office/drawing/2014/main" id="{7DE3979F-77A3-4FCF-8187-0DD96A169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384" y="1236982"/>
            <a:ext cx="1449806" cy="1498190"/>
          </a:xfrm>
          <a:prstGeom prst="rect">
            <a:avLst/>
          </a:prstGeom>
        </p:spPr>
      </p:pic>
      <p:pic>
        <p:nvPicPr>
          <p:cNvPr id="10" name="Resim 10" descr="çizim içeren bir resim&#10;&#10;Çok yüksek güvenilirlikle oluşturulmuş açıklama">
            <a:extLst>
              <a:ext uri="{FF2B5EF4-FFF2-40B4-BE49-F238E27FC236}">
                <a16:creationId xmlns:a16="http://schemas.microsoft.com/office/drawing/2014/main" id="{02E82566-2B11-4B34-81FC-438EFF42C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779" y="3060683"/>
            <a:ext cx="1149016" cy="114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95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36928E-8B62-467A-9F10-83341B08E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55"/>
            <a:ext cx="8534400" cy="1507067"/>
          </a:xfrm>
        </p:spPr>
        <p:txBody>
          <a:bodyPr>
            <a:normAutofit/>
          </a:bodyPr>
          <a:lstStyle/>
          <a:p>
            <a:r>
              <a:rPr lang="tr-TR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Calibri Light"/>
              </a:rPr>
              <a:t> PROGRESS SUMMARY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B66D1E4-DF7D-468A-8DBB-A6E109A4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903" y="1209805"/>
            <a:ext cx="3031135" cy="2219195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>
              <a:buNone/>
            </a:pPr>
            <a:r>
              <a:rPr lang="tr-TR" sz="2400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Task </a:t>
            </a:r>
            <a:r>
              <a:rPr lang="tr-TR" sz="2400" b="1" i="1" dirty="0">
                <a:solidFill>
                  <a:schemeClr val="tx1"/>
                </a:solidFill>
                <a:cs typeface="Calibri"/>
              </a:rPr>
              <a:t>Sharing</a:t>
            </a:r>
          </a:p>
          <a:p>
            <a:pPr marL="0" indent="0">
              <a:buNone/>
            </a:pPr>
            <a:r>
              <a:rPr lang="tr-TR" sz="2400" b="1" i="1" dirty="0">
                <a:solidFill>
                  <a:schemeClr val="tx1"/>
                </a:solidFill>
                <a:cs typeface="Calibri"/>
              </a:rPr>
              <a:t> Sadullah Cihan :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Loading 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Redrawing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Tracing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Forming R matrix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Calculating RN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R* and Rmin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Matrix saving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PowerPoint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Poster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Reports</a:t>
            </a:r>
          </a:p>
          <a:p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endParaRPr lang="tr-TR" sz="2400" b="1" i="1" dirty="0" err="1">
              <a:solidFill>
                <a:schemeClr val="tx1"/>
              </a:solidFill>
              <a:cs typeface="Calibri"/>
            </a:endParaRPr>
          </a:p>
          <a:p>
            <a:pPr marL="383540" lvl="1"/>
            <a:endParaRPr lang="tr-TR" sz="2400" i="1" dirty="0">
              <a:cs typeface="Calibri"/>
            </a:endParaRPr>
          </a:p>
          <a:p>
            <a:pPr marL="383540" lvl="1"/>
            <a:endParaRPr lang="tr-TR" sz="2400" i="1" dirty="0">
              <a:cs typeface="Calibri"/>
            </a:endParaRPr>
          </a:p>
          <a:p>
            <a:pPr marL="383540" lvl="1"/>
            <a:endParaRPr lang="tr-TR" sz="2400" b="1" i="1" dirty="0">
              <a:cs typeface="Calibri"/>
            </a:endParaRPr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75C3901D-8108-4161-95CC-19603D242A62}"/>
              </a:ext>
            </a:extLst>
          </p:cNvPr>
          <p:cNvSpPr txBox="1">
            <a:spLocks/>
          </p:cNvSpPr>
          <p:nvPr/>
        </p:nvSpPr>
        <p:spPr>
          <a:xfrm>
            <a:off x="3835122" y="1231833"/>
            <a:ext cx="4293142" cy="361526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r>
              <a:rPr lang="tr-TR" sz="2400" b="1" i="1" dirty="0">
                <a:solidFill>
                  <a:schemeClr val="tx1"/>
                </a:solidFill>
                <a:cs typeface="Calibri"/>
              </a:rPr>
              <a:t>	Özcan Elmacı :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Drawing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Tracing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Forming R matrix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Calculating RN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Saving the graph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R* and Rmin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Matrix saving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Reports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Testing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Debugging</a:t>
            </a:r>
          </a:p>
          <a:p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pPr marL="383540" lvl="1"/>
            <a:endParaRPr lang="tr-TR" sz="2400" i="1" dirty="0">
              <a:cs typeface="Calibri"/>
            </a:endParaRPr>
          </a:p>
          <a:p>
            <a:pPr marL="383540" lvl="1"/>
            <a:endParaRPr lang="tr-TR" sz="2400" i="1" dirty="0">
              <a:cs typeface="Calibri"/>
            </a:endParaRPr>
          </a:p>
          <a:p>
            <a:pPr marL="383540" lvl="1"/>
            <a:endParaRPr lang="tr-TR" sz="2400" b="1" i="1" dirty="0">
              <a:cs typeface="Calibri"/>
            </a:endParaRPr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4A650963-F4A7-4137-930B-DAA16F3D60E4}"/>
              </a:ext>
            </a:extLst>
          </p:cNvPr>
          <p:cNvSpPr txBox="1">
            <a:spLocks/>
          </p:cNvSpPr>
          <p:nvPr/>
        </p:nvSpPr>
        <p:spPr>
          <a:xfrm>
            <a:off x="7670244" y="1473020"/>
            <a:ext cx="4293142" cy="448517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r>
              <a:rPr lang="tr-TR" sz="2400" b="1" i="1" dirty="0">
                <a:solidFill>
                  <a:schemeClr val="tx1"/>
                </a:solidFill>
                <a:cs typeface="Calibri"/>
              </a:rPr>
              <a:t>	M.Fatih Birdir: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Necessary variables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Tracing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Testing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Reports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Debugging</a:t>
            </a:r>
          </a:p>
          <a:p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pPr marL="383540" lvl="1"/>
            <a:endParaRPr lang="tr-TR" sz="2400" i="1" dirty="0">
              <a:cs typeface="Calibri"/>
            </a:endParaRPr>
          </a:p>
          <a:p>
            <a:pPr marL="383540" lvl="1"/>
            <a:endParaRPr lang="tr-TR" sz="2400" i="1" dirty="0">
              <a:cs typeface="Calibri"/>
            </a:endParaRPr>
          </a:p>
          <a:p>
            <a:pPr marL="383540" lvl="1"/>
            <a:endParaRPr lang="tr-TR" sz="2400" b="1" i="1" dirty="0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E40C16-B973-40BA-B55B-EBEB9B00D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564" y="255328"/>
            <a:ext cx="1838494" cy="162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9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3F8778-2300-40B3-AD5B-F1DEDC37D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79"/>
            <a:ext cx="8534400" cy="1507067"/>
          </a:xfrm>
        </p:spPr>
        <p:txBody>
          <a:bodyPr/>
          <a:lstStyle/>
          <a:p>
            <a:r>
              <a:rPr lang="tr-TR" b="1" i="1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 PROGRESS SUMMARY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AB26650-6F2A-4542-932A-45423EDF8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25" y="1279187"/>
            <a:ext cx="8534400" cy="4800600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>
              <a:buNone/>
            </a:pPr>
            <a:r>
              <a:rPr lang="tr-TR" sz="2800" b="1" i="1" dirty="0">
                <a:solidFill>
                  <a:schemeClr val="tx1"/>
                </a:solidFill>
                <a:ea typeface="+mn-lt"/>
                <a:cs typeface="+mn-lt"/>
              </a:rPr>
              <a:t>Scheduling</a:t>
            </a:r>
          </a:p>
          <a:p>
            <a:pPr marL="97790" lvl="1" indent="0">
              <a:buNone/>
            </a:pPr>
            <a:r>
              <a:rPr lang="tr-TR" sz="2800" b="1" i="1" dirty="0">
                <a:solidFill>
                  <a:schemeClr val="tx1"/>
                </a:solidFill>
                <a:cs typeface="Calibri"/>
              </a:rPr>
              <a:t>First </a:t>
            </a:r>
            <a:r>
              <a:rPr lang="tr-TR" sz="2800" b="1" i="1" dirty="0" err="1">
                <a:solidFill>
                  <a:schemeClr val="tx1"/>
                </a:solidFill>
                <a:cs typeface="Calibri"/>
              </a:rPr>
              <a:t>Week</a:t>
            </a:r>
            <a:r>
              <a:rPr lang="tr-TR" sz="2800" b="1" i="1" dirty="0">
                <a:solidFill>
                  <a:schemeClr val="tx1"/>
                </a:solidFill>
                <a:cs typeface="Calibri"/>
              </a:rPr>
              <a:t> </a:t>
            </a:r>
          </a:p>
          <a:p>
            <a:pPr marL="566420" lvl="2"/>
            <a:r>
              <a:rPr lang="tr-TR" sz="2000" i="1" dirty="0">
                <a:solidFill>
                  <a:schemeClr val="tx1"/>
                </a:solidFill>
                <a:ea typeface="+mn-lt"/>
                <a:cs typeface="+mn-lt"/>
              </a:rPr>
              <a:t>Meeting </a:t>
            </a:r>
            <a:r>
              <a:rPr lang="tr-TR" sz="2000" i="1" dirty="0" err="1">
                <a:solidFill>
                  <a:schemeClr val="tx1"/>
                </a:solidFill>
                <a:ea typeface="+mn-lt"/>
                <a:cs typeface="+mn-lt"/>
              </a:rPr>
              <a:t>with</a:t>
            </a:r>
            <a:r>
              <a:rPr lang="tr-TR" sz="20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tr-TR" sz="2000" i="1" dirty="0" err="1">
                <a:solidFill>
                  <a:schemeClr val="tx1"/>
                </a:solidFill>
                <a:ea typeface="+mn-lt"/>
                <a:cs typeface="+mn-lt"/>
              </a:rPr>
              <a:t>project</a:t>
            </a:r>
            <a:r>
              <a:rPr lang="tr-TR" sz="20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tr-TR" sz="2000" i="1" dirty="0" err="1">
                <a:solidFill>
                  <a:schemeClr val="tx1"/>
                </a:solidFill>
                <a:ea typeface="+mn-lt"/>
                <a:cs typeface="+mn-lt"/>
              </a:rPr>
              <a:t>partners</a:t>
            </a:r>
            <a:r>
              <a:rPr lang="tr-TR" sz="2000" i="1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tr-TR" sz="2000" dirty="0">
              <a:solidFill>
                <a:schemeClr val="tx1"/>
              </a:solidFill>
              <a:ea typeface="+mn-lt"/>
              <a:cs typeface="+mn-lt"/>
            </a:endParaRPr>
          </a:p>
          <a:p>
            <a:pPr marL="566420" lvl="2"/>
            <a:r>
              <a:rPr lang="tr-TR" sz="2000" i="1" dirty="0">
                <a:solidFill>
                  <a:schemeClr val="tx1"/>
                </a:solidFill>
                <a:ea typeface="+mn-lt"/>
                <a:cs typeface="+mn-lt"/>
              </a:rPr>
              <a:t>Analyzing the project and discussing solution alternatives.</a:t>
            </a:r>
            <a:endParaRPr lang="tr-TR" sz="2000" dirty="0">
              <a:solidFill>
                <a:schemeClr val="tx1"/>
              </a:solidFill>
              <a:ea typeface="+mn-lt"/>
              <a:cs typeface="+mn-lt"/>
            </a:endParaRPr>
          </a:p>
          <a:p>
            <a:pPr marL="566420" lvl="2"/>
            <a:r>
              <a:rPr lang="tr-TR" sz="2000" i="1" dirty="0">
                <a:solidFill>
                  <a:schemeClr val="tx1"/>
                </a:solidFill>
                <a:cs typeface="Calibri"/>
              </a:rPr>
              <a:t>Starting to code with creating necessary variables/structures.</a:t>
            </a:r>
          </a:p>
          <a:p>
            <a:pPr marL="280670" lvl="2" indent="0">
              <a:buNone/>
            </a:pPr>
            <a:endParaRPr lang="tr-TR" sz="2000" i="1" dirty="0">
              <a:solidFill>
                <a:schemeClr val="tx1"/>
              </a:solidFill>
              <a:cs typeface="Calibri"/>
            </a:endParaRPr>
          </a:p>
          <a:p>
            <a:pPr marL="97790" lvl="1" indent="0">
              <a:buNone/>
            </a:pPr>
            <a:r>
              <a:rPr lang="tr-TR" sz="2800" b="1" i="1" dirty="0">
                <a:solidFill>
                  <a:schemeClr val="tx1"/>
                </a:solidFill>
                <a:cs typeface="Calibri"/>
              </a:rPr>
              <a:t>Second Week</a:t>
            </a:r>
          </a:p>
          <a:p>
            <a:pPr marL="566420" lvl="2"/>
            <a:r>
              <a:rPr lang="tr-TR" sz="2000" i="1" dirty="0">
                <a:solidFill>
                  <a:schemeClr val="tx1"/>
                </a:solidFill>
                <a:cs typeface="Calibri"/>
              </a:rPr>
              <a:t>Draving the graph.</a:t>
            </a:r>
          </a:p>
          <a:p>
            <a:pPr marL="566420" lvl="2"/>
            <a:r>
              <a:rPr lang="tr-TR" sz="2000" i="1" dirty="0">
                <a:solidFill>
                  <a:schemeClr val="tx1"/>
                </a:solidFill>
                <a:cs typeface="Calibri"/>
              </a:rPr>
              <a:t>Loading the graph.</a:t>
            </a:r>
          </a:p>
          <a:p>
            <a:pPr marL="383540" lvl="2" indent="0">
              <a:buNone/>
            </a:pPr>
            <a:endParaRPr lang="tr-TR" sz="2000" b="1" i="1" dirty="0">
              <a:solidFill>
                <a:schemeClr val="tx1"/>
              </a:solidFill>
              <a:cs typeface="Calibri"/>
            </a:endParaRPr>
          </a:p>
          <a:p>
            <a:pPr marL="383540" lvl="2" indent="0">
              <a:buNone/>
            </a:pPr>
            <a:r>
              <a:rPr lang="tr-TR" sz="2000" b="1" i="1" dirty="0">
                <a:solidFill>
                  <a:schemeClr val="tx1"/>
                </a:solidFill>
                <a:cs typeface="Calibri"/>
              </a:rPr>
              <a:t>  </a:t>
            </a:r>
          </a:p>
          <a:p>
            <a:endParaRPr lang="tr-TR" b="1" i="1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4" name="Resim 9">
            <a:extLst>
              <a:ext uri="{FF2B5EF4-FFF2-40B4-BE49-F238E27FC236}">
                <a16:creationId xmlns:a16="http://schemas.microsoft.com/office/drawing/2014/main" id="{C5B73018-3070-43E4-B592-A036A3F1D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612692"/>
            <a:ext cx="2573570" cy="257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4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F30AA5-89DF-4378-B2DA-7B058AB79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tr-TR" b="1" i="1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 PROGRESS SUMMARY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9B9E623-1856-42ED-B356-0613EE68F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848" y="1373221"/>
            <a:ext cx="7992861" cy="5384260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>
              <a:buNone/>
            </a:pPr>
            <a:r>
              <a:rPr lang="tr-TR" b="1" i="1" dirty="0">
                <a:solidFill>
                  <a:schemeClr val="tx1"/>
                </a:solidFill>
                <a:cs typeface="Calibri"/>
              </a:rPr>
              <a:t>  </a:t>
            </a:r>
            <a:r>
              <a:rPr lang="tr-TR" sz="2800" b="1" i="1" dirty="0" err="1">
                <a:solidFill>
                  <a:schemeClr val="tx1"/>
                </a:solidFill>
                <a:cs typeface="Calibri"/>
              </a:rPr>
              <a:t>Scheduling</a:t>
            </a:r>
            <a:endParaRPr lang="tr-TR" sz="2800" dirty="0">
              <a:solidFill>
                <a:schemeClr val="tx1"/>
              </a:solidFill>
              <a:ea typeface="+mn-lt"/>
              <a:cs typeface="+mn-lt"/>
            </a:endParaRPr>
          </a:p>
          <a:p>
            <a:pPr marL="383540" lvl="1"/>
            <a:r>
              <a:rPr lang="tr-TR" sz="2800" b="1" i="1" dirty="0">
                <a:solidFill>
                  <a:schemeClr val="tx1"/>
                </a:solidFill>
                <a:cs typeface="Calibri"/>
              </a:rPr>
              <a:t>Third Week</a:t>
            </a:r>
          </a:p>
          <a:p>
            <a:pPr marL="566420" lvl="2"/>
            <a:r>
              <a:rPr lang="tr-TR" sz="2000" i="1" dirty="0">
                <a:solidFill>
                  <a:schemeClr val="tx1"/>
                </a:solidFill>
                <a:ea typeface="+mn-lt"/>
                <a:cs typeface="+mn-lt"/>
              </a:rPr>
              <a:t>Tracing the graph</a:t>
            </a:r>
          </a:p>
          <a:p>
            <a:pPr marL="566420" lvl="2"/>
            <a:r>
              <a:rPr lang="tr-TR" sz="2000" i="1" dirty="0">
                <a:solidFill>
                  <a:schemeClr val="tx1"/>
                </a:solidFill>
                <a:ea typeface="+mn-lt"/>
                <a:cs typeface="+mn-lt"/>
              </a:rPr>
              <a:t>Forming R matrix</a:t>
            </a:r>
          </a:p>
          <a:p>
            <a:pPr marL="383540" lvl="1"/>
            <a:r>
              <a:rPr lang="tr-TR" sz="2800" b="1" i="1" dirty="0">
                <a:solidFill>
                  <a:schemeClr val="tx1"/>
                </a:solidFill>
                <a:cs typeface="Calibri"/>
              </a:rPr>
              <a:t>Fourth Week</a:t>
            </a:r>
          </a:p>
          <a:p>
            <a:pPr marL="566420" lvl="2"/>
            <a:r>
              <a:rPr lang="tr-TR" sz="2000" i="1" dirty="0">
                <a:solidFill>
                  <a:schemeClr val="tx1"/>
                </a:solidFill>
                <a:cs typeface="Calibri"/>
              </a:rPr>
              <a:t>Calculating R, R², R³ … Rn(RECURSIVE)</a:t>
            </a:r>
          </a:p>
          <a:p>
            <a:pPr marL="566420" lvl="2"/>
            <a:r>
              <a:rPr lang="tr-TR" sz="2000" i="1" dirty="0">
                <a:solidFill>
                  <a:schemeClr val="tx1"/>
                </a:solidFill>
                <a:cs typeface="Calibri"/>
              </a:rPr>
              <a:t>Saving the graph</a:t>
            </a:r>
            <a:endParaRPr lang="tr-TR" sz="2800" b="1" i="1" dirty="0">
              <a:solidFill>
                <a:schemeClr val="tx1"/>
              </a:solidFill>
              <a:cs typeface="Calibri"/>
            </a:endParaRPr>
          </a:p>
          <a:p>
            <a:pPr marL="383540" lvl="1"/>
            <a:r>
              <a:rPr lang="tr-TR" sz="2800" b="1" i="1" dirty="0">
                <a:solidFill>
                  <a:schemeClr val="tx1"/>
                </a:solidFill>
                <a:cs typeface="Calibri"/>
              </a:rPr>
              <a:t>Fifth Week</a:t>
            </a:r>
            <a:endParaRPr lang="tr-TR" sz="2000" i="1" dirty="0">
              <a:solidFill>
                <a:schemeClr val="tx1"/>
              </a:solidFill>
              <a:cs typeface="Calibri"/>
            </a:endParaRPr>
          </a:p>
          <a:p>
            <a:pPr marL="566420" lvl="2"/>
            <a:r>
              <a:rPr lang="tr-TR" sz="2000" i="1" dirty="0">
                <a:solidFill>
                  <a:schemeClr val="tx1"/>
                </a:solidFill>
                <a:cs typeface="Calibri"/>
              </a:rPr>
              <a:t>Calculating R* ,R min and saving matrices.</a:t>
            </a:r>
          </a:p>
          <a:p>
            <a:pPr marL="566420" lvl="2"/>
            <a:r>
              <a:rPr lang="tr-TR" sz="2000" i="1" dirty="0">
                <a:solidFill>
                  <a:schemeClr val="tx1"/>
                </a:solidFill>
                <a:ea typeface="+mn-lt"/>
                <a:cs typeface="+mn-lt"/>
              </a:rPr>
              <a:t>Designing a poster.</a:t>
            </a:r>
            <a:endParaRPr lang="tr-TR" sz="2000" i="1" dirty="0">
              <a:solidFill>
                <a:schemeClr val="tx1"/>
              </a:solidFill>
              <a:cs typeface="Calibri"/>
            </a:endParaRPr>
          </a:p>
          <a:p>
            <a:pPr marL="566420" lvl="2"/>
            <a:r>
              <a:rPr lang="tr-TR" sz="2000" i="1" dirty="0" err="1">
                <a:solidFill>
                  <a:schemeClr val="tx1"/>
                </a:solidFill>
                <a:cs typeface="Calibri"/>
              </a:rPr>
              <a:t>Preparing</a:t>
            </a:r>
            <a:r>
              <a:rPr lang="tr-TR" sz="2000" i="1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tr-TR" sz="2000" i="1" dirty="0" err="1">
                <a:solidFill>
                  <a:schemeClr val="tx1"/>
                </a:solidFill>
                <a:ea typeface="+mn-lt"/>
                <a:cs typeface="+mn-lt"/>
              </a:rPr>
              <a:t>for</a:t>
            </a:r>
            <a:r>
              <a:rPr lang="tr-TR" sz="2000" i="1" dirty="0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tr-TR" sz="2000" i="1" dirty="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tr-TR" sz="2000" i="1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tr-TR" sz="2000" i="1" dirty="0" err="1">
                <a:solidFill>
                  <a:schemeClr val="tx1"/>
                </a:solidFill>
                <a:ea typeface="+mn-lt"/>
                <a:cs typeface="+mn-lt"/>
              </a:rPr>
              <a:t>presentation</a:t>
            </a:r>
            <a:r>
              <a:rPr lang="tr-TR" sz="2000" i="1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</a:p>
          <a:p>
            <a:pPr marL="566420" lvl="2"/>
            <a:endParaRPr lang="tr-TR" sz="2000" i="1" dirty="0">
              <a:solidFill>
                <a:schemeClr val="tx1"/>
              </a:solidFill>
              <a:cs typeface="Calibri"/>
            </a:endParaRPr>
          </a:p>
          <a:p>
            <a:pPr marL="566420" lvl="2"/>
            <a:endParaRPr lang="tr-TR" sz="2000" i="1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22561-3D51-4FF1-A0BA-C931C628C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763" y="447030"/>
            <a:ext cx="5498969" cy="361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8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18CB5DA-3152-44BB-99CF-043916A13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449"/>
            <a:ext cx="8534400" cy="1507067"/>
          </a:xfrm>
        </p:spPr>
        <p:txBody>
          <a:bodyPr/>
          <a:lstStyle/>
          <a:p>
            <a:r>
              <a:rPr lang="tr-TR" b="1" i="1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 PROGRESS SUMMARY</a:t>
            </a:r>
            <a:endParaRPr lang="tr-TR" dirty="0">
              <a:solidFill>
                <a:schemeClr val="tx1">
                  <a:lumMod val="95000"/>
                  <a:lumOff val="5000"/>
                </a:schemeClr>
              </a:solidFill>
              <a:ea typeface="+mj-lt"/>
              <a:cs typeface="+mj-lt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E91EA4-7C57-4373-A2F2-F598F8670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78" y="1621366"/>
            <a:ext cx="9578391" cy="4543764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 marL="200660" lvl="1" indent="0">
              <a:buNone/>
            </a:pPr>
            <a:r>
              <a:rPr lang="tr-TR" sz="2800" b="1" i="1" dirty="0">
                <a:solidFill>
                  <a:schemeClr val="tx1"/>
                </a:solidFill>
                <a:cs typeface="Calibri"/>
              </a:rPr>
              <a:t> </a:t>
            </a:r>
            <a:r>
              <a:rPr lang="tr-TR" sz="2800" b="1" i="1" dirty="0" err="1">
                <a:solidFill>
                  <a:schemeClr val="tx1"/>
                </a:solidFill>
                <a:cs typeface="Calibri"/>
              </a:rPr>
              <a:t>Completed</a:t>
            </a:r>
            <a:r>
              <a:rPr lang="tr-TR" sz="2800" b="1" i="1" dirty="0">
                <a:solidFill>
                  <a:schemeClr val="tx1"/>
                </a:solidFill>
                <a:cs typeface="Calibri"/>
              </a:rPr>
              <a:t> </a:t>
            </a:r>
            <a:r>
              <a:rPr lang="tr-TR" sz="2800" b="1" i="1" dirty="0" err="1">
                <a:solidFill>
                  <a:schemeClr val="tx1"/>
                </a:solidFill>
                <a:cs typeface="Calibri"/>
              </a:rPr>
              <a:t>Tasks</a:t>
            </a:r>
          </a:p>
          <a:p>
            <a:pPr marL="566420" lvl="2"/>
            <a:r>
              <a:rPr lang="tr-TR" sz="2400" i="1" dirty="0" err="1">
                <a:solidFill>
                  <a:schemeClr val="tx1"/>
                </a:solidFill>
                <a:ea typeface="+mn-lt"/>
                <a:cs typeface="+mn-lt"/>
              </a:rPr>
              <a:t>Creating</a:t>
            </a:r>
            <a:r>
              <a:rPr lang="tr-TR" sz="2400" i="1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tr-TR" sz="2400" i="1" dirty="0" err="1">
                <a:solidFill>
                  <a:schemeClr val="tx1"/>
                </a:solidFill>
                <a:ea typeface="+mn-lt"/>
                <a:cs typeface="+mn-lt"/>
              </a:rPr>
              <a:t>necessary</a:t>
            </a:r>
            <a:r>
              <a:rPr lang="tr-TR" sz="2400" i="1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tr-TR" sz="2400" i="1" dirty="0" err="1">
                <a:solidFill>
                  <a:schemeClr val="tx1"/>
                </a:solidFill>
                <a:ea typeface="+mn-lt"/>
                <a:cs typeface="+mn-lt"/>
              </a:rPr>
              <a:t>variables</a:t>
            </a:r>
            <a:r>
              <a:rPr lang="tr-TR" sz="2400" i="1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</a:p>
          <a:p>
            <a:pPr marL="566420" lvl="2"/>
            <a:r>
              <a:rPr lang="tr-TR" sz="2400" i="1" dirty="0">
                <a:solidFill>
                  <a:schemeClr val="tx1"/>
                </a:solidFill>
                <a:ea typeface="+mn-lt"/>
                <a:cs typeface="+mn-lt"/>
              </a:rPr>
              <a:t>Draving </a:t>
            </a:r>
          </a:p>
          <a:p>
            <a:pPr marL="566420" lvl="2"/>
            <a:r>
              <a:rPr lang="tr-TR" sz="2400" i="1" dirty="0">
                <a:solidFill>
                  <a:schemeClr val="tx1"/>
                </a:solidFill>
                <a:ea typeface="+mn-lt"/>
                <a:cs typeface="+mn-lt"/>
              </a:rPr>
              <a:t>Loading </a:t>
            </a:r>
          </a:p>
          <a:p>
            <a:pPr marL="566420" lvl="2"/>
            <a:r>
              <a:rPr lang="tr-TR" sz="2400" i="1" dirty="0">
                <a:solidFill>
                  <a:schemeClr val="tx1"/>
                </a:solidFill>
                <a:ea typeface="+mn-lt"/>
                <a:cs typeface="+mn-lt"/>
              </a:rPr>
              <a:t>Tracing and forming R matrix</a:t>
            </a:r>
          </a:p>
          <a:p>
            <a:pPr marL="566420" lvl="2"/>
            <a:r>
              <a:rPr lang="tr-TR" sz="2400" b="1" i="1" dirty="0">
                <a:solidFill>
                  <a:schemeClr val="tx1"/>
                </a:solidFill>
                <a:ea typeface="+mn-lt"/>
                <a:cs typeface="+mn-lt"/>
              </a:rPr>
              <a:t>R_N() :  Recursive</a:t>
            </a:r>
            <a:r>
              <a:rPr lang="tr-TR" sz="2400" i="1" dirty="0">
                <a:solidFill>
                  <a:schemeClr val="tx1"/>
                </a:solidFill>
                <a:ea typeface="+mn-lt"/>
                <a:cs typeface="+mn-lt"/>
              </a:rPr>
              <a:t> matrix multiplication</a:t>
            </a:r>
          </a:p>
          <a:p>
            <a:pPr marL="566420" lvl="2"/>
            <a:r>
              <a:rPr lang="tr-TR" sz="2400" i="1" dirty="0">
                <a:solidFill>
                  <a:schemeClr val="tx1"/>
                </a:solidFill>
                <a:ea typeface="+mn-lt"/>
                <a:cs typeface="+mn-lt"/>
              </a:rPr>
              <a:t>Saving the graph</a:t>
            </a:r>
          </a:p>
          <a:p>
            <a:pPr marL="566420" lvl="2"/>
            <a:r>
              <a:rPr lang="tr-TR" sz="2400" i="1" dirty="0">
                <a:solidFill>
                  <a:schemeClr val="tx1"/>
                </a:solidFill>
                <a:ea typeface="+mn-lt"/>
                <a:cs typeface="+mn-lt"/>
              </a:rPr>
              <a:t>Calculating R* and R min</a:t>
            </a:r>
          </a:p>
          <a:p>
            <a:pPr marL="566420" lvl="2"/>
            <a:r>
              <a:rPr lang="tr-TR" sz="2400" i="1" dirty="0">
                <a:solidFill>
                  <a:schemeClr val="tx1"/>
                </a:solidFill>
                <a:ea typeface="+mn-lt"/>
                <a:cs typeface="+mn-lt"/>
              </a:rPr>
              <a:t>Saving matrices</a:t>
            </a:r>
          </a:p>
          <a:p>
            <a:pPr marL="566420" lvl="2"/>
            <a:endParaRPr lang="tr-TR" sz="2400" b="1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2BE96-659A-4B89-8F00-2F9A7BD430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897" y="4009613"/>
            <a:ext cx="1668544" cy="1668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23F34D-802E-4C14-B2A2-F8987E6CC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897" y="0"/>
            <a:ext cx="4022103" cy="301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66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58A2889-49E8-420E-B3A5-74DAD537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tr-TR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Calibri Light"/>
              </a:rPr>
              <a:t> PROGRESS SUMMARY</a:t>
            </a:r>
            <a:endParaRPr lang="tr-T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C221E56-5779-407F-BB82-348EA3620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575" y="1436541"/>
            <a:ext cx="8534400" cy="3615267"/>
          </a:xfrm>
        </p:spPr>
        <p:txBody>
          <a:bodyPr vert="horz" lIns="0" tIns="45720" rIns="0" bIns="45720" rtlCol="0" anchor="t">
            <a:normAutofit/>
          </a:bodyPr>
          <a:lstStyle/>
          <a:p>
            <a:pPr marL="200660" lvl="1" indent="0">
              <a:buNone/>
            </a:pPr>
            <a:r>
              <a:rPr lang="tr-TR" sz="3600" b="1" i="1" dirty="0">
                <a:solidFill>
                  <a:schemeClr val="tx1"/>
                </a:solidFill>
                <a:ea typeface="+mn-lt"/>
                <a:cs typeface="+mn-lt"/>
              </a:rPr>
              <a:t> Incomplete Tasks</a:t>
            </a:r>
            <a:endParaRPr lang="tr-TR" sz="3600" dirty="0">
              <a:solidFill>
                <a:schemeClr val="tx1"/>
              </a:solidFill>
              <a:ea typeface="+mn-lt"/>
              <a:cs typeface="+mn-lt"/>
            </a:endParaRPr>
          </a:p>
          <a:p>
            <a:pPr marL="566420" lvl="2"/>
            <a:r>
              <a:rPr lang="tr-TR" sz="3600" i="1" dirty="0">
                <a:solidFill>
                  <a:schemeClr val="tx1"/>
                </a:solidFill>
                <a:cs typeface="Calibri"/>
              </a:rPr>
              <a:t>There is no incomplete task.</a:t>
            </a:r>
          </a:p>
          <a:p>
            <a:pPr marL="566420" lvl="2"/>
            <a:r>
              <a:rPr lang="tr-TR" sz="3600" i="1" dirty="0">
                <a:solidFill>
                  <a:schemeClr val="tx1"/>
                </a:solidFill>
                <a:cs typeface="Calibri"/>
              </a:rPr>
              <a:t>We have finished the project completely.</a:t>
            </a:r>
          </a:p>
          <a:p>
            <a:pPr marL="383540" lvl="1"/>
            <a:endParaRPr lang="tr-TR" sz="3600" dirty="0">
              <a:cs typeface="Calibri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3475F32-DBB5-4F0F-B11D-0974CC06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709" y="1167608"/>
            <a:ext cx="3281066" cy="328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8235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409</TotalTime>
  <Words>455</Words>
  <Application>Microsoft Office PowerPoint</Application>
  <PresentationFormat>Widescreen</PresentationFormat>
  <Paragraphs>160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Century Gothic</vt:lpstr>
      <vt:lpstr>Times New Roman</vt:lpstr>
      <vt:lpstr>Wingdings</vt:lpstr>
      <vt:lpstr>Wingdings 3</vt:lpstr>
      <vt:lpstr>Slice</vt:lpstr>
      <vt:lpstr>PROJECT – III GRAPHER</vt:lpstr>
      <vt:lpstr>OUTLINE</vt:lpstr>
      <vt:lpstr>INTRODUCTION</vt:lpstr>
      <vt:lpstr>PROGRESS SUMMARY</vt:lpstr>
      <vt:lpstr> PROGRESS SUMMARY</vt:lpstr>
      <vt:lpstr> PROGRESS SUMMARY</vt:lpstr>
      <vt:lpstr> PROGRESS SUMMARY</vt:lpstr>
      <vt:lpstr> PROGRESS SUMMARY</vt:lpstr>
      <vt:lpstr> PROGRESS SUMMARY</vt:lpstr>
      <vt:lpstr>PROGRESS SUMMARY</vt:lpstr>
      <vt:lpstr> PROBLEMS ENCOUNTERED</vt:lpstr>
      <vt:lpstr> ALGORITHM AND SOLUTION STRATEGIES</vt:lpstr>
      <vt:lpstr> ALGORITHM AND SOLUTION STRATEGIES</vt:lpstr>
      <vt:lpstr> ALGORITHM AND SOLUTION STRATEGIES</vt:lpstr>
      <vt:lpstr> ALGORITHM AND SOLUTION STRATEGIES</vt:lpstr>
      <vt:lpstr> SCREENSHOTS</vt:lpstr>
      <vt:lpstr> SCREENSHOTS</vt:lpstr>
      <vt:lpstr>SCREENSHOTS</vt:lpstr>
      <vt:lpstr>PowerPoint Presentation</vt:lpstr>
      <vt:lpstr> CONCLUSION</vt:lpstr>
      <vt:lpstr> REFERENCES</vt:lpstr>
      <vt:lpstr>Recursıve algorıthm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– I DICE GAME</dc:title>
  <dc:creator>Mert Başkaya</dc:creator>
  <cp:lastModifiedBy>sadullah cihan</cp:lastModifiedBy>
  <cp:revision>286</cp:revision>
  <dcterms:created xsi:type="dcterms:W3CDTF">2019-10-25T06:50:35Z</dcterms:created>
  <dcterms:modified xsi:type="dcterms:W3CDTF">2019-12-27T01:38:57Z</dcterms:modified>
</cp:coreProperties>
</file>